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charts/chart7.xml" ContentType="application/vnd.openxmlformats-officedocument.drawingml.chart+xml"/>
  <Override PartName="/ppt/theme/themeOverride5.xml" ContentType="application/vnd.openxmlformats-officedocument.themeOverride+xml"/>
  <Default Extension="bin" ContentType="application/vnd.openxmlformats-officedocument.presentationml.printerSettings"/>
  <Override PartName="/ppt/notesSlides/notesSlide30.xml" ContentType="application/vnd.openxmlformats-officedocument.presentationml.notesSlide+xml"/>
  <Override PartName="/ppt/notesSlides/notesSlide13.xml" ContentType="application/vnd.openxmlformats-officedocument.presentationml.notesSlide+xml"/>
  <Override PartName="/ppt/charts/chart25.xml" ContentType="application/vnd.openxmlformats-officedocument.drawingml.chart+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charts/chart11.xml" ContentType="application/vnd.openxmlformats-officedocument.drawingml.chart+xml"/>
  <Override PartName="/ppt/theme/themeOverride9.xml" ContentType="application/vnd.openxmlformats-officedocument.themeOverride+xml"/>
  <Override PartName="/ppt/slides/slide3.xml" ContentType="application/vnd.openxmlformats-officedocument.presentationml.slide+xml"/>
  <Override PartName="/ppt/slideLayouts/slideLayout1.xml" ContentType="application/vnd.openxmlformats-officedocument.presentationml.slideLayout+xml"/>
  <Override PartName="/ppt/notesSlides/notesSlide34.xml" ContentType="application/vnd.openxmlformats-officedocument.presentationml.notesSlide+xml"/>
  <Override PartName="/ppt/slides/slide23.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charts/chart15.xml" ContentType="application/vnd.openxmlformats-officedocument.drawingml.chart+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charts/chart4.xml" ContentType="application/vnd.openxmlformats-officedocument.drawingml.chart+xml"/>
  <Override PartName="/ppt/slides/slide11.xml" ContentType="application/vnd.openxmlformats-officedocument.presentationml.slide+xml"/>
  <Override PartName="/ppt/notesSlides/notesSlide8.xml" ContentType="application/vnd.openxmlformats-officedocument.presentationml.notesSlide+xml"/>
  <Override PartName="/ppt/embeddings/oleObject2.bin" ContentType="application/vnd.openxmlformats-officedocument.oleObject"/>
  <Override PartName="/ppt/slideLayouts/slideLayout14.xml" ContentType="application/vnd.openxmlformats-officedocument.presentationml.slideLayout+xml"/>
  <Override PartName="/ppt/theme/themeOverride4.xml" ContentType="application/vnd.openxmlformats-officedocument.themeOverride+xml"/>
  <Override PartName="/ppt/charts/chart22.xml" ContentType="application/vnd.openxmlformats-officedocument.drawingml.chart+xml"/>
  <Override PartName="/ppt/charts/chart19.xml" ContentType="application/vnd.openxmlformats-officedocument.drawingml.chart+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charts/chart8.xml" ContentType="application/vnd.openxmlformats-officedocument.drawingml.chart+xml"/>
  <Override PartName="/ppt/slides/slide15.xml" ContentType="application/vnd.openxmlformats-officedocument.presentationml.slide+xml"/>
  <Override PartName="/ppt/theme/themeOverride6.xml" ContentType="application/vnd.openxmlformats-officedocument.themeOverr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charts/chart12.xml" ContentType="application/vnd.openxmlformats-officedocument.drawingml.chart+xml"/>
  <Override PartName="/ppt/slides/slide4.xml" ContentType="application/vnd.openxmlformats-officedocument.presentationml.slide+xml"/>
  <Override PartName="/ppt/slideLayouts/slideLayout2.xml" ContentType="application/vnd.openxmlformats-officedocument.presentationml.slideLayout+xml"/>
  <Override PartName="/ppt/notesSlides/notesSlide35.xml" ContentType="application/vnd.openxmlformats-officedocument.presentationml.notesSlide+xml"/>
  <Override PartName="/ppt/charts/chart1.xml" ContentType="application/vnd.openxmlformats-officedocument.drawingml.chart+xml"/>
  <Override PartName="/ppt/slides/slide24.xml" ContentType="application/vnd.openxmlformats-officedocument.presentationml.slide+xml"/>
  <Override PartName="/ppt/theme/theme2.xml" ContentType="application/vnd.openxmlformats-officedocument.theme+xml"/>
  <Override PartName="/ppt/theme/themeOverride10.xml" ContentType="application/vnd.openxmlformats-officedocument.themeOverrid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theme/themeOverride1.xml" ContentType="application/vnd.openxmlformats-officedocument.themeOverride+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charts/chart16.xml" ContentType="application/vnd.openxmlformats-officedocument.drawingml.chart+xml"/>
  <Override PartName="/ppt/notesSlides/notesSlide23.xml" ContentType="application/vnd.openxmlformats-officedocument.presentationml.notesSlide+xml"/>
  <Default Extension="vml" ContentType="application/vnd.openxmlformats-officedocument.vmlDrawing"/>
  <Override PartName="/ppt/slides/slide12.xml" ContentType="application/vnd.openxmlformats-officedocument.presentationml.slide+xml"/>
  <Override PartName="/ppt/slides/slide8.xml" ContentType="application/vnd.openxmlformats-officedocument.presentationml.slide+xml"/>
  <Override PartName="/ppt/slides/slide28.xml" ContentType="application/vnd.openxmlformats-officedocument.presentationml.slide+xml"/>
  <Override PartName="/ppt/charts/chart5.xml" ContentType="application/vnd.openxmlformats-officedocument.drawingml.chart+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Override PartName="/ppt/embeddings/oleObject3.bin" ContentType="application/vnd.openxmlformats-officedocument.oleObject"/>
  <Override PartName="/ppt/notesSlides/notesSlide11.xml" ContentType="application/vnd.openxmlformats-officedocument.presentationml.notesSlide+xml"/>
  <Override PartName="/ppt/charts/chart23.xml" ContentType="application/vnd.openxmlformats-officedocument.drawingml.chart+xml"/>
  <Override PartName="/ppt/notesSlides/notesSlide27.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charts/chart9.xml" ContentType="application/vnd.openxmlformats-officedocument.drawingml.chart+xml"/>
  <Override PartName="/ppt/theme/themeOverride7.xml" ContentType="application/vnd.openxmlformats-officedocument.themeOverride+xml"/>
  <Override PartName="/ppt/slides/slide1.xml" ContentType="application/vnd.openxmlformats-officedocument.presentationml.slide+xml"/>
  <Override PartName="/ppt/notesSlides/notesSlide32.xml" ContentType="application/vnd.openxmlformats-officedocument.presentationml.notesSlide+xml"/>
  <Default Extension="xlsx" ContentType="application/vnd.openxmlformats-officedocument.spreadsheetml.sheet"/>
  <Override PartName="/ppt/slides/slide21.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charts/chart13.xml" ContentType="application/vnd.openxmlformats-officedocument.drawingml.chart+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charts/chart2.xml" ContentType="application/vnd.openxmlformats-officedocument.drawingml.chart+xml"/>
  <Override PartName="/ppt/slides/slide25.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theme/themeOverride2.xml" ContentType="application/vnd.openxmlformats-officedocument.themeOverrid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charts/chart20.xml" ContentType="application/vnd.openxmlformats-officedocument.drawingml.chart+xml"/>
  <Override PartName="/ppt/charts/chart17.xml" ContentType="application/vnd.openxmlformats-officedocument.drawingml.chart+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slides/slide32.xml" ContentType="application/vnd.openxmlformats-officedocument.presentationml.slide+xml"/>
  <Override PartName="/ppt/slides/slide29.xml" ContentType="application/vnd.openxmlformats-officedocument.presentationml.slide+xml"/>
  <Override PartName="/ppt/charts/chart6.xml" ContentType="application/vnd.openxmlformats-officedocument.drawingml.chart+xml"/>
  <Override PartName="/ppt/viewProps.xml" ContentType="application/vnd.openxmlformats-officedocument.presentationml.viewProps+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charts/chart24.xml" ContentType="application/vnd.openxmlformats-officedocument.drawingml.chart+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charts/chart10.xml" ContentType="application/vnd.openxmlformats-officedocument.drawingml.chart+xml"/>
  <Override PartName="/ppt/presentation.xml" ContentType="application/vnd.openxmlformats-officedocument.presentationml.presentation.main+xml"/>
  <Override PartName="/ppt/slides/slide2.xml" ContentType="application/vnd.openxmlformats-officedocument.presentationml.slide+xml"/>
  <Override PartName="/ppt/theme/themeOverride8.xml" ContentType="application/vnd.openxmlformats-officedocument.themeOverride+xml"/>
  <Override PartName="/ppt/notesSlides/notesSlide33.xml" ContentType="application/vnd.openxmlformats-officedocument.presentationml.notesSlide+xml"/>
  <Override PartName="/ppt/slides/slide22.xml" ContentType="application/vnd.openxmlformats-officedocument.presentationml.slide+xml"/>
  <Override PartName="/ppt/drawings/drawing1.xml" ContentType="application/vnd.openxmlformats-officedocument.drawingml.chartshapes+xml"/>
  <Override PartName="/ppt/notesSlides/notesSlide16.xml" ContentType="application/vnd.openxmlformats-officedocument.presentationml.notesSlide+xml"/>
  <Override PartName="/ppt/notesSlides/notesSlide5.xml" ContentType="application/vnd.openxmlformats-officedocument.presentationml.notesSlide+xml"/>
  <Override PartName="/ppt/charts/chart14.xml" ContentType="application/vnd.openxmlformats-officedocument.drawingml.chart+xml"/>
  <Override PartName="/ppt/notesSlides/notesSlide21.xml" ContentType="application/vnd.openxmlformats-officedocument.presentationml.notes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charts/chart3.xml" ContentType="application/vnd.openxmlformats-officedocument.drawingml.chart+xml"/>
  <Override PartName="/ppt/embeddings/oleObject1.bin" ContentType="application/vnd.openxmlformats-officedocument.oleObject"/>
  <Override PartName="/ppt/slideLayouts/slideLayout13.xml" ContentType="application/vnd.openxmlformats-officedocument.presentationml.slideLayout+xml"/>
  <Override PartName="/ppt/theme/themeOverride3.xml" ContentType="application/vnd.openxmlformats-officedocument.themeOverride+xml"/>
  <Default Extension="png" ContentType="image/png"/>
  <Override PartName="/ppt/charts/chart18.xml" ContentType="application/vnd.openxmlformats-officedocument.drawingml.chart+xml"/>
  <Override PartName="/ppt/notesSlides/notesSlide25.xml" ContentType="application/vnd.openxmlformats-officedocument.presentationml.notesSlide+xml"/>
  <Override PartName="/ppt/charts/chart2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48" r:id="rId1"/>
  </p:sldMasterIdLst>
  <p:notesMasterIdLst>
    <p:notesMasterId r:id="rId40"/>
  </p:notesMasterIdLst>
  <p:handoutMasterIdLst>
    <p:handoutMasterId r:id="rId41"/>
  </p:handoutMasterIdLst>
  <p:sldIdLst>
    <p:sldId id="258" r:id="rId2"/>
    <p:sldId id="759" r:id="rId3"/>
    <p:sldId id="760" r:id="rId4"/>
    <p:sldId id="761" r:id="rId5"/>
    <p:sldId id="762" r:id="rId6"/>
    <p:sldId id="763" r:id="rId7"/>
    <p:sldId id="446" r:id="rId8"/>
    <p:sldId id="448" r:id="rId9"/>
    <p:sldId id="802" r:id="rId10"/>
    <p:sldId id="462" r:id="rId11"/>
    <p:sldId id="803" r:id="rId12"/>
    <p:sldId id="794" r:id="rId13"/>
    <p:sldId id="813" r:id="rId14"/>
    <p:sldId id="818" r:id="rId15"/>
    <p:sldId id="812" r:id="rId16"/>
    <p:sldId id="814" r:id="rId17"/>
    <p:sldId id="815" r:id="rId18"/>
    <p:sldId id="816" r:id="rId19"/>
    <p:sldId id="817" r:id="rId20"/>
    <p:sldId id="811" r:id="rId21"/>
    <p:sldId id="804" r:id="rId22"/>
    <p:sldId id="795" r:id="rId23"/>
    <p:sldId id="805" r:id="rId24"/>
    <p:sldId id="793" r:id="rId25"/>
    <p:sldId id="819" r:id="rId26"/>
    <p:sldId id="808" r:id="rId27"/>
    <p:sldId id="799" r:id="rId28"/>
    <p:sldId id="809" r:id="rId29"/>
    <p:sldId id="800" r:id="rId30"/>
    <p:sldId id="810" r:id="rId31"/>
    <p:sldId id="801" r:id="rId32"/>
    <p:sldId id="750" r:id="rId33"/>
    <p:sldId id="751" r:id="rId34"/>
    <p:sldId id="752" r:id="rId35"/>
    <p:sldId id="753" r:id="rId36"/>
    <p:sldId id="754" r:id="rId37"/>
    <p:sldId id="755" r:id="rId38"/>
    <p:sldId id="756" r:id="rId39"/>
  </p:sldIdLst>
  <p:sldSz cx="9144000" cy="6858000" type="screen4x3"/>
  <p:notesSz cx="6858000" cy="9296400"/>
  <p:defaultTextStyle>
    <a:defPPr>
      <a:defRPr lang="en-US"/>
    </a:defPPr>
    <a:lvl1pPr algn="l" rtl="0" eaLnBrk="0" fontAlgn="base" hangingPunct="0">
      <a:spcBef>
        <a:spcPct val="0"/>
      </a:spcBef>
      <a:spcAft>
        <a:spcPct val="0"/>
      </a:spcAft>
      <a:defRPr sz="3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 charset="0"/>
        <a:ea typeface="+mn-ea"/>
        <a:cs typeface="+mn-cs"/>
      </a:defRPr>
    </a:lvl5pPr>
    <a:lvl6pPr marL="2286000" algn="l" defTabSz="914400" rtl="0" eaLnBrk="1" latinLnBrk="0" hangingPunct="1">
      <a:defRPr sz="3200" kern="1200">
        <a:solidFill>
          <a:schemeClr val="tx1"/>
        </a:solidFill>
        <a:latin typeface="Times New Roman" pitchFamily="1" charset="0"/>
        <a:ea typeface="+mn-ea"/>
        <a:cs typeface="+mn-cs"/>
      </a:defRPr>
    </a:lvl6pPr>
    <a:lvl7pPr marL="2743200" algn="l" defTabSz="914400" rtl="0" eaLnBrk="1" latinLnBrk="0" hangingPunct="1">
      <a:defRPr sz="3200" kern="1200">
        <a:solidFill>
          <a:schemeClr val="tx1"/>
        </a:solidFill>
        <a:latin typeface="Times New Roman" pitchFamily="1" charset="0"/>
        <a:ea typeface="+mn-ea"/>
        <a:cs typeface="+mn-cs"/>
      </a:defRPr>
    </a:lvl7pPr>
    <a:lvl8pPr marL="3200400" algn="l" defTabSz="914400" rtl="0" eaLnBrk="1" latinLnBrk="0" hangingPunct="1">
      <a:defRPr sz="3200" kern="1200">
        <a:solidFill>
          <a:schemeClr val="tx1"/>
        </a:solidFill>
        <a:latin typeface="Times New Roman" pitchFamily="1" charset="0"/>
        <a:ea typeface="+mn-ea"/>
        <a:cs typeface="+mn-cs"/>
      </a:defRPr>
    </a:lvl8pPr>
    <a:lvl9pPr marL="3657600" algn="l" defTabSz="914400" rtl="0" eaLnBrk="1" latinLnBrk="0" hangingPunct="1">
      <a:defRPr sz="3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52A400"/>
    <a:srgbClr val="84E175"/>
    <a:srgbClr val="336600"/>
    <a:srgbClr val="FFDDDD"/>
    <a:srgbClr val="F0F0F0"/>
    <a:srgbClr val="007E5D"/>
    <a:srgbClr val="FFFFB3"/>
    <a:srgbClr val="99CCFF"/>
    <a:srgbClr val="FFFFCC"/>
    <a:srgbClr val="004C00"/>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8218" autoAdjust="0"/>
    <p:restoredTop sz="87050" autoAdjust="0"/>
  </p:normalViewPr>
  <p:slideViewPr>
    <p:cSldViewPr>
      <p:cViewPr varScale="1">
        <p:scale>
          <a:sx n="110" d="100"/>
          <a:sy n="110" d="100"/>
        </p:scale>
        <p:origin x="-104" y="-2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432"/>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_rels/viewProps.xml.rels><?xml version="1.0" encoding="UTF-8" standalone="yes"?>
<Relationships xmlns="http://schemas.openxmlformats.org/package/2006/relationships"><Relationship Id="rId11" Type="http://schemas.openxmlformats.org/officeDocument/2006/relationships/slide" Target="slides/slide28.xml"/><Relationship Id="rId12" Type="http://schemas.openxmlformats.org/officeDocument/2006/relationships/slide" Target="slides/slide30.xml"/><Relationship Id="rId1" Type="http://schemas.openxmlformats.org/officeDocument/2006/relationships/slide" Target="slides/slide1.xml"/><Relationship Id="rId2" Type="http://schemas.openxmlformats.org/officeDocument/2006/relationships/slide" Target="slides/slide4.xml"/><Relationship Id="rId3" Type="http://schemas.openxmlformats.org/officeDocument/2006/relationships/slide" Target="slides/slide6.xml"/><Relationship Id="rId4" Type="http://schemas.openxmlformats.org/officeDocument/2006/relationships/slide" Target="slides/slide9.xml"/><Relationship Id="rId5" Type="http://schemas.openxmlformats.org/officeDocument/2006/relationships/slide" Target="slides/slide11.xml"/><Relationship Id="rId6" Type="http://schemas.openxmlformats.org/officeDocument/2006/relationships/slide" Target="slides/slide16.xml"/><Relationship Id="rId7" Type="http://schemas.openxmlformats.org/officeDocument/2006/relationships/slide" Target="slides/slide18.xml"/><Relationship Id="rId8" Type="http://schemas.openxmlformats.org/officeDocument/2006/relationships/slide" Target="slides/slide21.xml"/><Relationship Id="rId9" Type="http://schemas.openxmlformats.org/officeDocument/2006/relationships/slide" Target="slides/slide23.xml"/><Relationship Id="rId10" Type="http://schemas.openxmlformats.org/officeDocument/2006/relationships/slide" Target="slides/slide2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12.xlsx"/></Relationships>
</file>

<file path=ppt/charts/_rels/chart13.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Sheet13.xlsx"/></Relationships>
</file>

<file path=ppt/charts/_rels/chart14.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Sheet14.xlsx"/></Relationships>
</file>

<file path=ppt/charts/_rels/chart15.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package" Target="../embeddings/Microsoft_Excel_Sheet15.xlsx"/></Relationships>
</file>

<file path=ppt/charts/_rels/chart16.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package" Target="../embeddings/Microsoft_Excel_Sheet16.xlsx"/></Relationships>
</file>

<file path=ppt/charts/_rels/chart17.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package" Target="../embeddings/Microsoft_Excel_Sheet17.xlsx"/></Relationships>
</file>

<file path=ppt/charts/_rels/chart18.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package" Target="../embeddings/Microsoft_Excel_Sheet18.xlsx"/></Relationships>
</file>

<file path=ppt/charts/_rels/chart19.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package" Target="../embeddings/Microsoft_Excel_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Sheet21.xlsx"/><Relationship Id="rId2" Type="http://schemas.openxmlformats.org/officeDocument/2006/relationships/chartUserShapes" Target="../drawings/drawing1.xml"/></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Sheet25.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52697069116361"/>
          <c:y val="0.0855177536770168"/>
          <c:w val="0.583546587926509"/>
          <c:h val="0.720675031401521"/>
        </c:manualLayout>
      </c:layout>
      <c:pieChart>
        <c:varyColors val="1"/>
        <c:ser>
          <c:idx val="2"/>
          <c:order val="0"/>
          <c:spPr>
            <a:solidFill>
              <a:schemeClr val="accent1">
                <a:lumMod val="50000"/>
              </a:schemeClr>
            </a:solidFill>
            <a:ln w="11720">
              <a:solidFill>
                <a:schemeClr val="tx1"/>
              </a:solidFill>
              <a:prstDash val="solid"/>
            </a:ln>
          </c:spPr>
          <c:dPt>
            <c:idx val="0"/>
            <c:spPr>
              <a:solidFill>
                <a:srgbClr val="FF0000"/>
              </a:solidFill>
              <a:ln w="11720">
                <a:solidFill>
                  <a:schemeClr val="tx1"/>
                </a:solidFill>
                <a:prstDash val="solid"/>
              </a:ln>
            </c:spPr>
          </c:dPt>
          <c:dPt>
            <c:idx val="1"/>
            <c:spPr>
              <a:solidFill>
                <a:srgbClr val="FFDDDD"/>
              </a:solidFill>
              <a:ln w="11720">
                <a:solidFill>
                  <a:schemeClr val="tx1"/>
                </a:solidFill>
                <a:prstDash val="solid"/>
              </a:ln>
            </c:spPr>
          </c:dPt>
          <c:dPt>
            <c:idx val="2"/>
            <c:spPr>
              <a:solidFill>
                <a:schemeClr val="accent2">
                  <a:lumMod val="20000"/>
                  <a:lumOff val="80000"/>
                </a:schemeClr>
              </a:solidFill>
              <a:ln w="11720">
                <a:solidFill>
                  <a:schemeClr val="tx1"/>
                </a:solidFill>
                <a:prstDash val="solid"/>
              </a:ln>
            </c:spPr>
          </c:dPt>
          <c:dPt>
            <c:idx val="3"/>
            <c:spPr>
              <a:solidFill>
                <a:schemeClr val="accent6">
                  <a:lumMod val="60000"/>
                  <a:lumOff val="40000"/>
                </a:schemeClr>
              </a:solidFill>
              <a:ln w="11720">
                <a:solidFill>
                  <a:schemeClr val="tx1"/>
                </a:solidFill>
                <a:prstDash val="solid"/>
              </a:ln>
            </c:spPr>
          </c:dPt>
          <c:dPt>
            <c:idx val="4"/>
            <c:spPr>
              <a:solidFill>
                <a:schemeClr val="accent6">
                  <a:lumMod val="75000"/>
                </a:schemeClr>
              </a:solidFill>
              <a:ln w="11720">
                <a:solidFill>
                  <a:schemeClr val="tx1"/>
                </a:solidFill>
                <a:prstDash val="solid"/>
              </a:ln>
            </c:spPr>
          </c:dPt>
          <c:dLbls>
            <c:dLbl>
              <c:idx val="3"/>
              <c:layout>
                <c:manualLayout>
                  <c:x val="0.0871294838145232"/>
                  <c:y val="0.19204332734566"/>
                </c:manualLayout>
              </c:layout>
              <c:spPr>
                <a:noFill/>
                <a:ln w="23440">
                  <a:noFill/>
                </a:ln>
              </c:spPr>
              <c:txPr>
                <a:bodyPr/>
                <a:lstStyle/>
                <a:p>
                  <a:pPr>
                    <a:defRPr b="1">
                      <a:solidFill>
                        <a:schemeClr val="bg1"/>
                      </a:solidFill>
                    </a:defRPr>
                  </a:pPr>
                  <a:endParaRPr lang="en-US"/>
                </a:p>
              </c:txPr>
              <c:showCatName val="1"/>
              <c:showPercent val="1"/>
            </c:dLbl>
            <c:dLbl>
              <c:idx val="4"/>
              <c:layout>
                <c:manualLayout>
                  <c:x val="-0.109147419072616"/>
                  <c:y val="-0.306301643683905"/>
                </c:manualLayout>
              </c:layout>
              <c:spPr>
                <a:noFill/>
                <a:ln w="23440">
                  <a:noFill/>
                </a:ln>
              </c:spPr>
              <c:txPr>
                <a:bodyPr/>
                <a:lstStyle/>
                <a:p>
                  <a:pPr>
                    <a:defRPr b="1">
                      <a:solidFill>
                        <a:schemeClr val="bg1"/>
                      </a:solidFill>
                    </a:defRPr>
                  </a:pPr>
                  <a:endParaRPr lang="en-US"/>
                </a:p>
              </c:txPr>
              <c:showCatName val="1"/>
              <c:showPercent val="1"/>
            </c:dLbl>
            <c:spPr>
              <a:noFill/>
              <a:ln w="23440">
                <a:noFill/>
              </a:ln>
            </c:spPr>
            <c:showCatName val="1"/>
            <c:showPercent val="1"/>
            <c:showLeaderLines val="1"/>
          </c:dLbls>
          <c:cat>
            <c:strRef>
              <c:f>Sheet1!$B$1:$F$1</c:f>
              <c:strCache>
                <c:ptCount val="5"/>
                <c:pt idx="0">
                  <c:v>Not at all satisfied </c:v>
                </c:pt>
                <c:pt idx="1">
                  <c:v>2</c:v>
                </c:pt>
                <c:pt idx="2">
                  <c:v>3</c:v>
                </c:pt>
                <c:pt idx="3">
                  <c:v>4</c:v>
                </c:pt>
                <c:pt idx="4">
                  <c:v>Very satisfied</c:v>
                </c:pt>
              </c:strCache>
            </c:strRef>
          </c:cat>
          <c:val>
            <c:numRef>
              <c:f>Sheet1!$B$2:$F$2</c:f>
              <c:numCache>
                <c:formatCode>General</c:formatCode>
                <c:ptCount val="5"/>
                <c:pt idx="0">
                  <c:v>1.0</c:v>
                </c:pt>
                <c:pt idx="1">
                  <c:v>1.0</c:v>
                </c:pt>
                <c:pt idx="2">
                  <c:v>11.0</c:v>
                </c:pt>
                <c:pt idx="3">
                  <c:v>26.0</c:v>
                </c:pt>
                <c:pt idx="4">
                  <c:v>61.0</c:v>
                </c:pt>
              </c:numCache>
            </c:numRef>
          </c:val>
        </c:ser>
        <c:firstSliceAng val="240"/>
      </c:pieChart>
      <c:spPr>
        <a:noFill/>
        <a:ln w="23440">
          <a:noFill/>
        </a:ln>
      </c:spPr>
    </c:plotArea>
    <c:plotVisOnly val="1"/>
    <c:dispBlanksAs val="zero"/>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390322776748495"/>
          <c:y val="0.0253456221198157"/>
          <c:w val="0.580683620889301"/>
          <c:h val="0.740047049764816"/>
        </c:manualLayout>
      </c:layout>
      <c:barChart>
        <c:barDir val="bar"/>
        <c:grouping val="clustered"/>
        <c:ser>
          <c:idx val="1"/>
          <c:order val="0"/>
          <c:spPr>
            <a:solidFill>
              <a:srgbClr val="336600"/>
            </a:solidFill>
            <a:ln w="11817">
              <a:solidFill>
                <a:schemeClr val="tx1"/>
              </a:solidFill>
              <a:prstDash val="solid"/>
            </a:ln>
          </c:spPr>
          <c:dLbls>
            <c:spPr>
              <a:noFill/>
              <a:ln w="23634">
                <a:noFill/>
              </a:ln>
            </c:spPr>
            <c:txPr>
              <a:bodyPr/>
              <a:lstStyle/>
              <a:p>
                <a:pPr>
                  <a:defRPr sz="1303" b="0" i="0" u="none" strike="noStrike" baseline="0">
                    <a:solidFill>
                      <a:schemeClr val="tx1"/>
                    </a:solidFill>
                    <a:latin typeface="Times New Roman"/>
                    <a:ea typeface="Times New Roman"/>
                    <a:cs typeface="Times New Roman"/>
                  </a:defRPr>
                </a:pPr>
                <a:endParaRPr lang="en-US"/>
              </a:p>
            </c:txPr>
            <c:showVal val="1"/>
          </c:dLbls>
          <c:cat>
            <c:strRef>
              <c:f>Sheet1!$C$1:$F$1</c:f>
              <c:strCache>
                <c:ptCount val="4"/>
                <c:pt idx="0">
                  <c:v>Other</c:v>
                </c:pt>
                <c:pt idx="1">
                  <c:v>Plan already exists</c:v>
                </c:pt>
                <c:pt idx="2">
                  <c:v>Plan provides a framework</c:v>
                </c:pt>
                <c:pt idx="3">
                  <c:v>Important for preserving what we have</c:v>
                </c:pt>
              </c:strCache>
            </c:strRef>
          </c:cat>
          <c:val>
            <c:numRef>
              <c:f>Sheet1!$C$2:$F$2</c:f>
              <c:numCache>
                <c:formatCode>General</c:formatCode>
                <c:ptCount val="4"/>
                <c:pt idx="0">
                  <c:v>3.0</c:v>
                </c:pt>
                <c:pt idx="1">
                  <c:v>3.0</c:v>
                </c:pt>
                <c:pt idx="2">
                  <c:v>44.0</c:v>
                </c:pt>
                <c:pt idx="3">
                  <c:v>54.0</c:v>
                </c:pt>
              </c:numCache>
            </c:numRef>
          </c:val>
        </c:ser>
        <c:dLbls>
          <c:showVal val="1"/>
        </c:dLbls>
        <c:axId val="691220232"/>
        <c:axId val="691205352"/>
      </c:barChart>
      <c:catAx>
        <c:axId val="691220232"/>
        <c:scaling>
          <c:orientation val="minMax"/>
        </c:scaling>
        <c:axPos val="l"/>
        <c:numFmt formatCode="General" sourceLinked="1"/>
        <c:tickLblPos val="nextTo"/>
        <c:spPr>
          <a:ln w="2954">
            <a:solidFill>
              <a:schemeClr val="tx1"/>
            </a:solidFill>
            <a:prstDash val="solid"/>
          </a:ln>
        </c:spPr>
        <c:txPr>
          <a:bodyPr rot="0" vert="horz"/>
          <a:lstStyle/>
          <a:p>
            <a:pPr>
              <a:defRPr sz="1303" b="0" i="0" u="none" strike="noStrike" baseline="0">
                <a:solidFill>
                  <a:schemeClr val="tx1"/>
                </a:solidFill>
                <a:latin typeface="Times New Roman"/>
                <a:ea typeface="Times New Roman"/>
                <a:cs typeface="Times New Roman"/>
              </a:defRPr>
            </a:pPr>
            <a:endParaRPr lang="en-US"/>
          </a:p>
        </c:txPr>
        <c:crossAx val="691205352"/>
        <c:crosses val="autoZero"/>
        <c:auto val="1"/>
        <c:lblAlgn val="ctr"/>
        <c:lblOffset val="100"/>
        <c:tickLblSkip val="1"/>
        <c:tickMarkSkip val="1"/>
      </c:catAx>
      <c:valAx>
        <c:axId val="691205352"/>
        <c:scaling>
          <c:orientation val="minMax"/>
          <c:max val="100.0"/>
        </c:scaling>
        <c:axPos val="b"/>
        <c:title>
          <c:tx>
            <c:rich>
              <a:bodyPr/>
              <a:lstStyle/>
              <a:p>
                <a:pPr>
                  <a:defRPr sz="1303" b="0" i="0" u="none" strike="noStrike" baseline="0">
                    <a:solidFill>
                      <a:schemeClr val="tx1"/>
                    </a:solidFill>
                    <a:latin typeface="Times New Roman"/>
                    <a:ea typeface="Times New Roman"/>
                    <a:cs typeface="Times New Roman"/>
                  </a:defRPr>
                </a:pPr>
                <a:r>
                  <a:rPr lang="en-US" dirty="0"/>
                  <a:t>Percent</a:t>
                </a:r>
              </a:p>
            </c:rich>
          </c:tx>
          <c:layout>
            <c:manualLayout>
              <c:xMode val="edge"/>
              <c:yMode val="edge"/>
              <c:x val="0.644311890259001"/>
              <c:y val="0.83913717231383"/>
            </c:manualLayout>
          </c:layout>
          <c:spPr>
            <a:noFill/>
            <a:ln w="23634">
              <a:noFill/>
            </a:ln>
          </c:spPr>
        </c:title>
        <c:numFmt formatCode="General" sourceLinked="1"/>
        <c:tickLblPos val="nextTo"/>
        <c:spPr>
          <a:ln w="2954">
            <a:solidFill>
              <a:schemeClr val="tx1"/>
            </a:solidFill>
            <a:prstDash val="solid"/>
          </a:ln>
        </c:spPr>
        <c:txPr>
          <a:bodyPr rot="0" vert="horz"/>
          <a:lstStyle/>
          <a:p>
            <a:pPr>
              <a:defRPr sz="1303" b="0" i="0" u="none" strike="noStrike" baseline="0">
                <a:solidFill>
                  <a:schemeClr val="tx1"/>
                </a:solidFill>
                <a:latin typeface="Times New Roman"/>
                <a:ea typeface="Times New Roman"/>
                <a:cs typeface="Times New Roman"/>
              </a:defRPr>
            </a:pPr>
            <a:endParaRPr lang="en-US"/>
          </a:p>
        </c:txPr>
        <c:crossAx val="691220232"/>
        <c:crosses val="autoZero"/>
        <c:crossBetween val="between"/>
        <c:majorUnit val="20.0"/>
        <c:minorUnit val="2.0"/>
      </c:valAx>
      <c:spPr>
        <a:noFill/>
        <a:ln w="23634">
          <a:noFill/>
        </a:ln>
      </c:spPr>
    </c:plotArea>
    <c:plotVisOnly val="1"/>
    <c:dispBlanksAs val="gap"/>
  </c:chart>
  <c:spPr>
    <a:noFill/>
    <a:ln>
      <a:noFill/>
    </a:ln>
  </c:spPr>
  <c:txPr>
    <a:bodyPr/>
    <a:lstStyle/>
    <a:p>
      <a:pPr>
        <a:defRPr sz="1628" b="1" i="0" u="none" strike="noStrike" baseline="0">
          <a:solidFill>
            <a:schemeClr val="tx1"/>
          </a:solidFill>
          <a:latin typeface="Times New Roman"/>
          <a:ea typeface="Times New Roman"/>
          <a:cs typeface="Times New Roman"/>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4136104754392"/>
          <c:y val="0.0253456221198157"/>
          <c:w val="0.746870380460874"/>
          <c:h val="0.790616548068463"/>
        </c:manualLayout>
      </c:layout>
      <c:barChart>
        <c:barDir val="bar"/>
        <c:grouping val="stacked"/>
        <c:ser>
          <c:idx val="1"/>
          <c:order val="0"/>
          <c:tx>
            <c:strRef>
              <c:f>Sheet1!$B$1</c:f>
              <c:strCache>
                <c:ptCount val="1"/>
                <c:pt idx="0">
                  <c:v>Very important</c:v>
                </c:pt>
              </c:strCache>
            </c:strRef>
          </c:tx>
          <c:spPr>
            <a:solidFill>
              <a:srgbClr val="2D2DB9">
                <a:lumMod val="50000"/>
              </a:srgbClr>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Sheet1!$A$2:$A$10</c:f>
              <c:strCache>
                <c:ptCount val="9"/>
                <c:pt idx="0">
                  <c:v>Encouring a variety of housing types</c:v>
                </c:pt>
                <c:pt idx="1">
                  <c:v>Attracting new commercial development</c:v>
                </c:pt>
                <c:pt idx="2">
                  <c:v>Encouring development of affordable housing</c:v>
                </c:pt>
                <c:pt idx="3">
                  <c:v>Improving the town center</c:v>
                </c:pt>
                <c:pt idx="4">
                  <c:v>Maintaining the existing tax rate</c:v>
                </c:pt>
                <c:pt idx="5">
                  <c:v>Improving schools</c:v>
                </c:pt>
                <c:pt idx="6">
                  <c:v>Preserving the town's rural character</c:v>
                </c:pt>
                <c:pt idx="7">
                  <c:v>Protecting wetlands, ponds, wooded areas</c:v>
                </c:pt>
                <c:pt idx="8">
                  <c:v>Protecting farmland</c:v>
                </c:pt>
              </c:strCache>
            </c:strRef>
          </c:cat>
          <c:val>
            <c:numRef>
              <c:f>Sheet1!$B$2:$B$10</c:f>
              <c:numCache>
                <c:formatCode>General</c:formatCode>
                <c:ptCount val="9"/>
                <c:pt idx="0">
                  <c:v>13.0</c:v>
                </c:pt>
                <c:pt idx="1">
                  <c:v>14.0</c:v>
                </c:pt>
                <c:pt idx="2">
                  <c:v>14.0</c:v>
                </c:pt>
                <c:pt idx="3">
                  <c:v>16.0</c:v>
                </c:pt>
                <c:pt idx="4">
                  <c:v>42.0</c:v>
                </c:pt>
                <c:pt idx="5">
                  <c:v>46.0</c:v>
                </c:pt>
                <c:pt idx="6">
                  <c:v>51.0</c:v>
                </c:pt>
                <c:pt idx="7">
                  <c:v>53.0</c:v>
                </c:pt>
                <c:pt idx="8">
                  <c:v>53.0</c:v>
                </c:pt>
              </c:numCache>
            </c:numRef>
          </c:val>
        </c:ser>
        <c:ser>
          <c:idx val="0"/>
          <c:order val="1"/>
          <c:tx>
            <c:strRef>
              <c:f>Sheet1!$C$1</c:f>
              <c:strCache>
                <c:ptCount val="1"/>
                <c:pt idx="0">
                  <c:v>- 4 -</c:v>
                </c:pt>
              </c:strCache>
            </c:strRef>
          </c:tx>
          <c:spPr>
            <a:solidFill>
              <a:srgbClr val="2D2DB9">
                <a:lumMod val="60000"/>
                <a:lumOff val="40000"/>
              </a:srgbClr>
            </a:solidFill>
            <a:ln w="11817">
              <a:solidFill>
                <a:schemeClr val="tx1"/>
              </a:solidFill>
              <a:prstDash val="solid"/>
            </a:ln>
          </c:spPr>
          <c:dLbls>
            <c:spPr>
              <a:noFill/>
              <a:ln w="23634">
                <a:noFill/>
              </a:ln>
            </c:spPr>
            <c:txPr>
              <a:bodyPr/>
              <a:lstStyle/>
              <a:p>
                <a:pPr>
                  <a:defRPr b="1">
                    <a:solidFill>
                      <a:schemeClr val="bg1"/>
                    </a:solidFill>
                  </a:defRPr>
                </a:pPr>
                <a:endParaRPr lang="en-US"/>
              </a:p>
            </c:txPr>
            <c:dLblPos val="ctr"/>
            <c:showVal val="1"/>
          </c:dLbls>
          <c:cat>
            <c:strRef>
              <c:f>Sheet1!$A$2:$A$10</c:f>
              <c:strCache>
                <c:ptCount val="9"/>
                <c:pt idx="0">
                  <c:v>Encouring a variety of housing types</c:v>
                </c:pt>
                <c:pt idx="1">
                  <c:v>Attracting new commercial development</c:v>
                </c:pt>
                <c:pt idx="2">
                  <c:v>Encouring development of affordable housing</c:v>
                </c:pt>
                <c:pt idx="3">
                  <c:v>Improving the town center</c:v>
                </c:pt>
                <c:pt idx="4">
                  <c:v>Maintaining the existing tax rate</c:v>
                </c:pt>
                <c:pt idx="5">
                  <c:v>Improving schools</c:v>
                </c:pt>
                <c:pt idx="6">
                  <c:v>Preserving the town's rural character</c:v>
                </c:pt>
                <c:pt idx="7">
                  <c:v>Protecting wetlands, ponds, wooded areas</c:v>
                </c:pt>
                <c:pt idx="8">
                  <c:v>Protecting farmland</c:v>
                </c:pt>
              </c:strCache>
            </c:strRef>
          </c:cat>
          <c:val>
            <c:numRef>
              <c:f>Sheet1!$C$2:$C$10</c:f>
              <c:numCache>
                <c:formatCode>General</c:formatCode>
                <c:ptCount val="9"/>
                <c:pt idx="0">
                  <c:v>12.0</c:v>
                </c:pt>
                <c:pt idx="1">
                  <c:v>11.0</c:v>
                </c:pt>
                <c:pt idx="2">
                  <c:v>18.0</c:v>
                </c:pt>
                <c:pt idx="3">
                  <c:v>19.0</c:v>
                </c:pt>
                <c:pt idx="4">
                  <c:v>20.0</c:v>
                </c:pt>
                <c:pt idx="5">
                  <c:v>21.0</c:v>
                </c:pt>
                <c:pt idx="6">
                  <c:v>23.0</c:v>
                </c:pt>
                <c:pt idx="7">
                  <c:v>23.0</c:v>
                </c:pt>
                <c:pt idx="8">
                  <c:v>22.0</c:v>
                </c:pt>
              </c:numCache>
            </c:numRef>
          </c:val>
        </c:ser>
        <c:ser>
          <c:idx val="2"/>
          <c:order val="2"/>
          <c:tx>
            <c:strRef>
              <c:f>Sheet1!$D$1</c:f>
              <c:strCache>
                <c:ptCount val="1"/>
                <c:pt idx="0">
                  <c:v>- 3 -</c:v>
                </c:pt>
              </c:strCache>
            </c:strRef>
          </c:tx>
          <c:spPr>
            <a:solidFill>
              <a:srgbClr val="F0F0F0"/>
            </a:solidFill>
            <a:ln>
              <a:solidFill>
                <a:schemeClr val="tx1"/>
              </a:solidFill>
            </a:ln>
          </c:spPr>
          <c:dLbls>
            <c:txPr>
              <a:bodyPr/>
              <a:lstStyle/>
              <a:p>
                <a:pPr>
                  <a:defRPr b="1"/>
                </a:pPr>
                <a:endParaRPr lang="en-US"/>
              </a:p>
            </c:txPr>
            <c:showVal val="1"/>
          </c:dLbls>
          <c:cat>
            <c:strRef>
              <c:f>Sheet1!$A$2:$A$10</c:f>
              <c:strCache>
                <c:ptCount val="9"/>
                <c:pt idx="0">
                  <c:v>Encouring a variety of housing types</c:v>
                </c:pt>
                <c:pt idx="1">
                  <c:v>Attracting new commercial development</c:v>
                </c:pt>
                <c:pt idx="2">
                  <c:v>Encouring development of affordable housing</c:v>
                </c:pt>
                <c:pt idx="3">
                  <c:v>Improving the town center</c:v>
                </c:pt>
                <c:pt idx="4">
                  <c:v>Maintaining the existing tax rate</c:v>
                </c:pt>
                <c:pt idx="5">
                  <c:v>Improving schools</c:v>
                </c:pt>
                <c:pt idx="6">
                  <c:v>Preserving the town's rural character</c:v>
                </c:pt>
                <c:pt idx="7">
                  <c:v>Protecting wetlands, ponds, wooded areas</c:v>
                </c:pt>
                <c:pt idx="8">
                  <c:v>Protecting farmland</c:v>
                </c:pt>
              </c:strCache>
            </c:strRef>
          </c:cat>
          <c:val>
            <c:numRef>
              <c:f>Sheet1!$D$2:$D$10</c:f>
              <c:numCache>
                <c:formatCode>General</c:formatCode>
                <c:ptCount val="9"/>
                <c:pt idx="0">
                  <c:v>29.0</c:v>
                </c:pt>
                <c:pt idx="1">
                  <c:v>17.0</c:v>
                </c:pt>
                <c:pt idx="2">
                  <c:v>31.0</c:v>
                </c:pt>
                <c:pt idx="3">
                  <c:v>34.0</c:v>
                </c:pt>
                <c:pt idx="4">
                  <c:v>23.0</c:v>
                </c:pt>
                <c:pt idx="5">
                  <c:v>16.0</c:v>
                </c:pt>
                <c:pt idx="6">
                  <c:v>20.0</c:v>
                </c:pt>
                <c:pt idx="7">
                  <c:v>14.0</c:v>
                </c:pt>
                <c:pt idx="8">
                  <c:v>15.0</c:v>
                </c:pt>
              </c:numCache>
            </c:numRef>
          </c:val>
        </c:ser>
        <c:ser>
          <c:idx val="3"/>
          <c:order val="3"/>
          <c:tx>
            <c:strRef>
              <c:f>Sheet1!$E$1</c:f>
              <c:strCache>
                <c:ptCount val="1"/>
                <c:pt idx="0">
                  <c:v>- 2 -</c:v>
                </c:pt>
              </c:strCache>
            </c:strRef>
          </c:tx>
          <c:spPr>
            <a:solidFill>
              <a:srgbClr val="FFDDDD"/>
            </a:solidFill>
            <a:ln>
              <a:solidFill>
                <a:srgbClr val="000000"/>
              </a:solidFill>
            </a:ln>
          </c:spPr>
          <c:dLbls>
            <c:txPr>
              <a:bodyPr/>
              <a:lstStyle/>
              <a:p>
                <a:pPr>
                  <a:defRPr b="1"/>
                </a:pPr>
                <a:endParaRPr lang="en-US"/>
              </a:p>
            </c:txPr>
            <c:showVal val="1"/>
          </c:dLbls>
          <c:cat>
            <c:strRef>
              <c:f>Sheet1!$A$2:$A$10</c:f>
              <c:strCache>
                <c:ptCount val="9"/>
                <c:pt idx="0">
                  <c:v>Encouring a variety of housing types</c:v>
                </c:pt>
                <c:pt idx="1">
                  <c:v>Attracting new commercial development</c:v>
                </c:pt>
                <c:pt idx="2">
                  <c:v>Encouring development of affordable housing</c:v>
                </c:pt>
                <c:pt idx="3">
                  <c:v>Improving the town center</c:v>
                </c:pt>
                <c:pt idx="4">
                  <c:v>Maintaining the existing tax rate</c:v>
                </c:pt>
                <c:pt idx="5">
                  <c:v>Improving schools</c:v>
                </c:pt>
                <c:pt idx="6">
                  <c:v>Preserving the town's rural character</c:v>
                </c:pt>
                <c:pt idx="7">
                  <c:v>Protecting wetlands, ponds, wooded areas</c:v>
                </c:pt>
                <c:pt idx="8">
                  <c:v>Protecting farmland</c:v>
                </c:pt>
              </c:strCache>
            </c:strRef>
          </c:cat>
          <c:val>
            <c:numRef>
              <c:f>Sheet1!$E$2:$E$10</c:f>
              <c:numCache>
                <c:formatCode>General</c:formatCode>
                <c:ptCount val="9"/>
                <c:pt idx="0">
                  <c:v>24.0</c:v>
                </c:pt>
                <c:pt idx="1">
                  <c:v>18.0</c:v>
                </c:pt>
                <c:pt idx="2">
                  <c:v>19.0</c:v>
                </c:pt>
                <c:pt idx="3">
                  <c:v>15.0</c:v>
                </c:pt>
                <c:pt idx="4">
                  <c:v>5.0</c:v>
                </c:pt>
                <c:pt idx="5">
                  <c:v>9.0</c:v>
                </c:pt>
                <c:pt idx="6">
                  <c:v>5.0</c:v>
                </c:pt>
                <c:pt idx="7">
                  <c:v>6.0</c:v>
                </c:pt>
                <c:pt idx="8">
                  <c:v>8.0</c:v>
                </c:pt>
              </c:numCache>
            </c:numRef>
          </c:val>
        </c:ser>
        <c:ser>
          <c:idx val="4"/>
          <c:order val="4"/>
          <c:tx>
            <c:strRef>
              <c:f>Sheet1!$F$1</c:f>
              <c:strCache>
                <c:ptCount val="1"/>
                <c:pt idx="0">
                  <c:v>Not at all important</c:v>
                </c:pt>
              </c:strCache>
            </c:strRef>
          </c:tx>
          <c:spPr>
            <a:solidFill>
              <a:srgbClr val="C00000"/>
            </a:solidFill>
            <a:ln>
              <a:solidFill>
                <a:srgbClr val="000000"/>
              </a:solidFill>
            </a:ln>
          </c:spPr>
          <c:dLbls>
            <c:txPr>
              <a:bodyPr/>
              <a:lstStyle/>
              <a:p>
                <a:pPr>
                  <a:defRPr b="1">
                    <a:solidFill>
                      <a:schemeClr val="bg1"/>
                    </a:solidFill>
                  </a:defRPr>
                </a:pPr>
                <a:endParaRPr lang="en-US"/>
              </a:p>
            </c:txPr>
            <c:showVal val="1"/>
          </c:dLbls>
          <c:cat>
            <c:strRef>
              <c:f>Sheet1!$A$2:$A$10</c:f>
              <c:strCache>
                <c:ptCount val="9"/>
                <c:pt idx="0">
                  <c:v>Encouring a variety of housing types</c:v>
                </c:pt>
                <c:pt idx="1">
                  <c:v>Attracting new commercial development</c:v>
                </c:pt>
                <c:pt idx="2">
                  <c:v>Encouring development of affordable housing</c:v>
                </c:pt>
                <c:pt idx="3">
                  <c:v>Improving the town center</c:v>
                </c:pt>
                <c:pt idx="4">
                  <c:v>Maintaining the existing tax rate</c:v>
                </c:pt>
                <c:pt idx="5">
                  <c:v>Improving schools</c:v>
                </c:pt>
                <c:pt idx="6">
                  <c:v>Preserving the town's rural character</c:v>
                </c:pt>
                <c:pt idx="7">
                  <c:v>Protecting wetlands, ponds, wooded areas</c:v>
                </c:pt>
                <c:pt idx="8">
                  <c:v>Protecting farmland</c:v>
                </c:pt>
              </c:strCache>
            </c:strRef>
          </c:cat>
          <c:val>
            <c:numRef>
              <c:f>Sheet1!$F$2:$F$10</c:f>
              <c:numCache>
                <c:formatCode>General</c:formatCode>
                <c:ptCount val="9"/>
                <c:pt idx="0">
                  <c:v>22.0</c:v>
                </c:pt>
                <c:pt idx="1">
                  <c:v>39.0</c:v>
                </c:pt>
                <c:pt idx="2">
                  <c:v>17.0</c:v>
                </c:pt>
                <c:pt idx="3">
                  <c:v>15.0</c:v>
                </c:pt>
                <c:pt idx="4">
                  <c:v>6.0</c:v>
                </c:pt>
                <c:pt idx="5">
                  <c:v>7.0</c:v>
                </c:pt>
                <c:pt idx="6">
                  <c:v>1.0</c:v>
                </c:pt>
                <c:pt idx="7">
                  <c:v>3.0</c:v>
                </c:pt>
                <c:pt idx="8">
                  <c:v>1.0</c:v>
                </c:pt>
              </c:numCache>
            </c:numRef>
          </c:val>
        </c:ser>
        <c:dLbls>
          <c:showVal val="1"/>
        </c:dLbls>
        <c:overlap val="100"/>
        <c:axId val="691446504"/>
        <c:axId val="691450184"/>
      </c:barChart>
      <c:catAx>
        <c:axId val="691446504"/>
        <c:scaling>
          <c:orientation val="minMax"/>
        </c:scaling>
        <c:axPos val="l"/>
        <c:numFmt formatCode="General" sourceLinked="1"/>
        <c:tickLblPos val="nextTo"/>
        <c:spPr>
          <a:ln w="2954">
            <a:solidFill>
              <a:schemeClr val="tx1"/>
            </a:solidFill>
            <a:prstDash val="solid"/>
          </a:ln>
        </c:spPr>
        <c:txPr>
          <a:bodyPr rot="0" vert="horz"/>
          <a:lstStyle/>
          <a:p>
            <a:pPr>
              <a:defRPr sz="1100"/>
            </a:pPr>
            <a:endParaRPr lang="en-US"/>
          </a:p>
        </c:txPr>
        <c:crossAx val="691450184"/>
        <c:crosses val="autoZero"/>
        <c:auto val="1"/>
        <c:lblAlgn val="ctr"/>
        <c:lblOffset val="100"/>
      </c:catAx>
      <c:valAx>
        <c:axId val="691450184"/>
        <c:scaling>
          <c:orientation val="minMax"/>
          <c:max val="100.0"/>
        </c:scaling>
        <c:axPos val="b"/>
        <c:numFmt formatCode="General" sourceLinked="1"/>
        <c:tickLblPos val="nextTo"/>
        <c:spPr>
          <a:ln w="2954">
            <a:solidFill>
              <a:schemeClr val="tx1"/>
            </a:solidFill>
            <a:prstDash val="solid"/>
          </a:ln>
        </c:spPr>
        <c:txPr>
          <a:bodyPr rot="0" vert="horz"/>
          <a:lstStyle/>
          <a:p>
            <a:pPr>
              <a:defRPr/>
            </a:pPr>
            <a:endParaRPr lang="en-US"/>
          </a:p>
        </c:txPr>
        <c:crossAx val="691446504"/>
        <c:crosses val="autoZero"/>
        <c:crossBetween val="between"/>
        <c:majorUnit val="20.0"/>
        <c:minorUnit val="2.0"/>
      </c:valAx>
      <c:spPr>
        <a:noFill/>
        <a:ln w="23634">
          <a:noFill/>
        </a:ln>
      </c:spPr>
    </c:plotArea>
    <c:legend>
      <c:legendPos val="b"/>
      <c:layout>
        <c:manualLayout>
          <c:xMode val="edge"/>
          <c:yMode val="edge"/>
          <c:x val="0.293990801061814"/>
          <c:y val="0.914456000446129"/>
          <c:w val="0.552866040914612"/>
          <c:h val="0.0652669965941356"/>
        </c:manualLayout>
      </c:layout>
      <c:spPr>
        <a:solidFill>
          <a:schemeClr val="bg1"/>
        </a:solidFill>
        <a:ln w="2954">
          <a:solidFill>
            <a:schemeClr val="tx1"/>
          </a:solidFill>
          <a:prstDash val="solid"/>
        </a:ln>
      </c:spPr>
    </c:legend>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4136104754392"/>
          <c:y val="0.0253456221198157"/>
          <c:w val="0.746870380460874"/>
          <c:h val="0.790616548068463"/>
        </c:manualLayout>
      </c:layout>
      <c:barChart>
        <c:barDir val="bar"/>
        <c:grouping val="stacked"/>
        <c:ser>
          <c:idx val="1"/>
          <c:order val="0"/>
          <c:tx>
            <c:strRef>
              <c:f>Sheet1!$B$1</c:f>
              <c:strCache>
                <c:ptCount val="1"/>
                <c:pt idx="0">
                  <c:v>Strongly agree</c:v>
                </c:pt>
              </c:strCache>
            </c:strRef>
          </c:tx>
          <c:spPr>
            <a:solidFill>
              <a:srgbClr val="336600"/>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Sheet1!$A$2:$A$3</c:f>
              <c:strCache>
                <c:ptCount val="2"/>
                <c:pt idx="0">
                  <c:v>Incrementally increase spending to purchase land and easemets to preserve open space</c:v>
                </c:pt>
                <c:pt idx="1">
                  <c:v>Increase the use of current planning and land use regulations to preserve open space</c:v>
                </c:pt>
              </c:strCache>
            </c:strRef>
          </c:cat>
          <c:val>
            <c:numRef>
              <c:f>Sheet1!$B$2:$B$3</c:f>
              <c:numCache>
                <c:formatCode>General</c:formatCode>
                <c:ptCount val="2"/>
                <c:pt idx="0">
                  <c:v>19.0</c:v>
                </c:pt>
                <c:pt idx="1">
                  <c:v>25.0</c:v>
                </c:pt>
              </c:numCache>
            </c:numRef>
          </c:val>
        </c:ser>
        <c:ser>
          <c:idx val="0"/>
          <c:order val="1"/>
          <c:tx>
            <c:strRef>
              <c:f>Sheet1!$C$1</c:f>
              <c:strCache>
                <c:ptCount val="1"/>
                <c:pt idx="0">
                  <c:v>- 4 -</c:v>
                </c:pt>
              </c:strCache>
            </c:strRef>
          </c:tx>
          <c:spPr>
            <a:solidFill>
              <a:srgbClr val="84E175"/>
            </a:solidFill>
            <a:ln w="11817">
              <a:solidFill>
                <a:schemeClr val="tx1"/>
              </a:solidFill>
              <a:prstDash val="solid"/>
            </a:ln>
          </c:spPr>
          <c:dLbls>
            <c:spPr>
              <a:noFill/>
              <a:ln w="23634">
                <a:noFill/>
              </a:ln>
            </c:spPr>
            <c:txPr>
              <a:bodyPr/>
              <a:lstStyle/>
              <a:p>
                <a:pPr>
                  <a:defRPr b="1">
                    <a:solidFill>
                      <a:schemeClr val="tx1"/>
                    </a:solidFill>
                  </a:defRPr>
                </a:pPr>
                <a:endParaRPr lang="en-US"/>
              </a:p>
            </c:txPr>
            <c:dLblPos val="ctr"/>
            <c:showVal val="1"/>
          </c:dLbls>
          <c:cat>
            <c:strRef>
              <c:f>Sheet1!$A$2:$A$3</c:f>
              <c:strCache>
                <c:ptCount val="2"/>
                <c:pt idx="0">
                  <c:v>Incrementally increase spending to purchase land and easemets to preserve open space</c:v>
                </c:pt>
                <c:pt idx="1">
                  <c:v>Increase the use of current planning and land use regulations to preserve open space</c:v>
                </c:pt>
              </c:strCache>
            </c:strRef>
          </c:cat>
          <c:val>
            <c:numRef>
              <c:f>Sheet1!$C$2:$C$3</c:f>
              <c:numCache>
                <c:formatCode>General</c:formatCode>
                <c:ptCount val="2"/>
                <c:pt idx="0">
                  <c:v>17.0</c:v>
                </c:pt>
                <c:pt idx="1">
                  <c:v>26.0</c:v>
                </c:pt>
              </c:numCache>
            </c:numRef>
          </c:val>
        </c:ser>
        <c:ser>
          <c:idx val="2"/>
          <c:order val="2"/>
          <c:tx>
            <c:strRef>
              <c:f>Sheet1!$D$1</c:f>
              <c:strCache>
                <c:ptCount val="1"/>
                <c:pt idx="0">
                  <c:v>- 3 -</c:v>
                </c:pt>
              </c:strCache>
            </c:strRef>
          </c:tx>
          <c:spPr>
            <a:solidFill>
              <a:srgbClr val="F0F0F0"/>
            </a:solidFill>
            <a:ln>
              <a:solidFill>
                <a:schemeClr val="tx1"/>
              </a:solidFill>
            </a:ln>
          </c:spPr>
          <c:dLbls>
            <c:txPr>
              <a:bodyPr/>
              <a:lstStyle/>
              <a:p>
                <a:pPr>
                  <a:defRPr b="1"/>
                </a:pPr>
                <a:endParaRPr lang="en-US"/>
              </a:p>
            </c:txPr>
            <c:showVal val="1"/>
          </c:dLbls>
          <c:cat>
            <c:strRef>
              <c:f>Sheet1!$A$2:$A$3</c:f>
              <c:strCache>
                <c:ptCount val="2"/>
                <c:pt idx="0">
                  <c:v>Incrementally increase spending to purchase land and easemets to preserve open space</c:v>
                </c:pt>
                <c:pt idx="1">
                  <c:v>Increase the use of current planning and land use regulations to preserve open space</c:v>
                </c:pt>
              </c:strCache>
            </c:strRef>
          </c:cat>
          <c:val>
            <c:numRef>
              <c:f>Sheet1!$D$2:$D$3</c:f>
              <c:numCache>
                <c:formatCode>General</c:formatCode>
                <c:ptCount val="2"/>
                <c:pt idx="0">
                  <c:v>32.0</c:v>
                </c:pt>
                <c:pt idx="1">
                  <c:v>25.0</c:v>
                </c:pt>
              </c:numCache>
            </c:numRef>
          </c:val>
        </c:ser>
        <c:ser>
          <c:idx val="3"/>
          <c:order val="3"/>
          <c:tx>
            <c:strRef>
              <c:f>Sheet1!$E$1</c:f>
              <c:strCache>
                <c:ptCount val="1"/>
                <c:pt idx="0">
                  <c:v>- 2 -</c:v>
                </c:pt>
              </c:strCache>
            </c:strRef>
          </c:tx>
          <c:spPr>
            <a:solidFill>
              <a:srgbClr val="FFDDDD"/>
            </a:solidFill>
            <a:ln>
              <a:solidFill>
                <a:srgbClr val="000000"/>
              </a:solidFill>
            </a:ln>
          </c:spPr>
          <c:dLbls>
            <c:txPr>
              <a:bodyPr/>
              <a:lstStyle/>
              <a:p>
                <a:pPr>
                  <a:defRPr b="1"/>
                </a:pPr>
                <a:endParaRPr lang="en-US"/>
              </a:p>
            </c:txPr>
            <c:showVal val="1"/>
          </c:dLbls>
          <c:cat>
            <c:strRef>
              <c:f>Sheet1!$A$2:$A$3</c:f>
              <c:strCache>
                <c:ptCount val="2"/>
                <c:pt idx="0">
                  <c:v>Incrementally increase spending to purchase land and easemets to preserve open space</c:v>
                </c:pt>
                <c:pt idx="1">
                  <c:v>Increase the use of current planning and land use regulations to preserve open space</c:v>
                </c:pt>
              </c:strCache>
            </c:strRef>
          </c:cat>
          <c:val>
            <c:numRef>
              <c:f>Sheet1!$E$2:$E$3</c:f>
              <c:numCache>
                <c:formatCode>General</c:formatCode>
                <c:ptCount val="2"/>
                <c:pt idx="0">
                  <c:v>13.0</c:v>
                </c:pt>
                <c:pt idx="1">
                  <c:v>7.0</c:v>
                </c:pt>
              </c:numCache>
            </c:numRef>
          </c:val>
        </c:ser>
        <c:ser>
          <c:idx val="4"/>
          <c:order val="4"/>
          <c:tx>
            <c:strRef>
              <c:f>Sheet1!$F$1</c:f>
              <c:strCache>
                <c:ptCount val="1"/>
                <c:pt idx="0">
                  <c:v>Strongly disagree</c:v>
                </c:pt>
              </c:strCache>
            </c:strRef>
          </c:tx>
          <c:spPr>
            <a:solidFill>
              <a:srgbClr val="C00000"/>
            </a:solidFill>
            <a:ln>
              <a:solidFill>
                <a:srgbClr val="000000"/>
              </a:solidFill>
            </a:ln>
          </c:spPr>
          <c:dLbls>
            <c:txPr>
              <a:bodyPr/>
              <a:lstStyle/>
              <a:p>
                <a:pPr>
                  <a:defRPr b="1">
                    <a:solidFill>
                      <a:schemeClr val="bg1"/>
                    </a:solidFill>
                  </a:defRPr>
                </a:pPr>
                <a:endParaRPr lang="en-US"/>
              </a:p>
            </c:txPr>
            <c:showVal val="1"/>
          </c:dLbls>
          <c:cat>
            <c:strRef>
              <c:f>Sheet1!$A$2:$A$3</c:f>
              <c:strCache>
                <c:ptCount val="2"/>
                <c:pt idx="0">
                  <c:v>Incrementally increase spending to purchase land and easemets to preserve open space</c:v>
                </c:pt>
                <c:pt idx="1">
                  <c:v>Increase the use of current planning and land use regulations to preserve open space</c:v>
                </c:pt>
              </c:strCache>
            </c:strRef>
          </c:cat>
          <c:val>
            <c:numRef>
              <c:f>Sheet1!$F$2:$F$3</c:f>
              <c:numCache>
                <c:formatCode>General</c:formatCode>
                <c:ptCount val="2"/>
                <c:pt idx="0">
                  <c:v>16.0</c:v>
                </c:pt>
                <c:pt idx="1">
                  <c:v>9.0</c:v>
                </c:pt>
              </c:numCache>
            </c:numRef>
          </c:val>
        </c:ser>
        <c:ser>
          <c:idx val="5"/>
          <c:order val="5"/>
          <c:tx>
            <c:strRef>
              <c:f>Sheet1!$G$1</c:f>
              <c:strCache>
                <c:ptCount val="1"/>
                <c:pt idx="0">
                  <c:v>DK</c:v>
                </c:pt>
              </c:strCache>
            </c:strRef>
          </c:tx>
          <c:spPr>
            <a:solidFill>
              <a:srgbClr val="808080">
                <a:lumMod val="40000"/>
                <a:lumOff val="60000"/>
              </a:srgbClr>
            </a:solidFill>
            <a:ln>
              <a:solidFill>
                <a:srgbClr val="000000"/>
              </a:solidFill>
            </a:ln>
          </c:spPr>
          <c:dLbls>
            <c:txPr>
              <a:bodyPr/>
              <a:lstStyle/>
              <a:p>
                <a:pPr>
                  <a:defRPr b="1"/>
                </a:pPr>
                <a:endParaRPr lang="en-US"/>
              </a:p>
            </c:txPr>
            <c:showVal val="1"/>
          </c:dLbls>
          <c:cat>
            <c:strRef>
              <c:f>Sheet1!$A$2:$A$3</c:f>
              <c:strCache>
                <c:ptCount val="2"/>
                <c:pt idx="0">
                  <c:v>Incrementally increase spending to purchase land and easemets to preserve open space</c:v>
                </c:pt>
                <c:pt idx="1">
                  <c:v>Increase the use of current planning and land use regulations to preserve open space</c:v>
                </c:pt>
              </c:strCache>
            </c:strRef>
          </c:cat>
          <c:val>
            <c:numRef>
              <c:f>Sheet1!$G$2:$G$3</c:f>
              <c:numCache>
                <c:formatCode>General</c:formatCode>
                <c:ptCount val="2"/>
                <c:pt idx="0">
                  <c:v>4.0</c:v>
                </c:pt>
                <c:pt idx="1">
                  <c:v>7.0</c:v>
                </c:pt>
              </c:numCache>
            </c:numRef>
          </c:val>
        </c:ser>
        <c:dLbls>
          <c:showVal val="1"/>
        </c:dLbls>
        <c:overlap val="100"/>
        <c:axId val="691674168"/>
        <c:axId val="691660280"/>
      </c:barChart>
      <c:catAx>
        <c:axId val="691674168"/>
        <c:scaling>
          <c:orientation val="minMax"/>
        </c:scaling>
        <c:axPos val="l"/>
        <c:numFmt formatCode="General" sourceLinked="1"/>
        <c:tickLblPos val="nextTo"/>
        <c:spPr>
          <a:ln w="2954">
            <a:solidFill>
              <a:schemeClr val="tx1"/>
            </a:solidFill>
            <a:prstDash val="solid"/>
          </a:ln>
        </c:spPr>
        <c:txPr>
          <a:bodyPr rot="0" vert="horz"/>
          <a:lstStyle/>
          <a:p>
            <a:pPr>
              <a:defRPr sz="1100"/>
            </a:pPr>
            <a:endParaRPr lang="en-US"/>
          </a:p>
        </c:txPr>
        <c:crossAx val="691660280"/>
        <c:crosses val="autoZero"/>
        <c:auto val="1"/>
        <c:lblAlgn val="ctr"/>
        <c:lblOffset val="100"/>
      </c:catAx>
      <c:valAx>
        <c:axId val="691660280"/>
        <c:scaling>
          <c:orientation val="minMax"/>
          <c:max val="100.0"/>
        </c:scaling>
        <c:axPos val="b"/>
        <c:numFmt formatCode="General" sourceLinked="1"/>
        <c:tickLblPos val="nextTo"/>
        <c:spPr>
          <a:ln w="2954">
            <a:solidFill>
              <a:schemeClr val="tx1"/>
            </a:solidFill>
            <a:prstDash val="solid"/>
          </a:ln>
        </c:spPr>
        <c:txPr>
          <a:bodyPr rot="0" vert="horz"/>
          <a:lstStyle/>
          <a:p>
            <a:pPr>
              <a:defRPr/>
            </a:pPr>
            <a:endParaRPr lang="en-US"/>
          </a:p>
        </c:txPr>
        <c:crossAx val="691674168"/>
        <c:crosses val="autoZero"/>
        <c:crossBetween val="between"/>
        <c:majorUnit val="20.0"/>
        <c:minorUnit val="2.0"/>
      </c:valAx>
      <c:spPr>
        <a:noFill/>
        <a:ln w="23634">
          <a:noFill/>
        </a:ln>
      </c:spPr>
    </c:plotArea>
    <c:legend>
      <c:legendPos val="b"/>
      <c:layout>
        <c:manualLayout>
          <c:xMode val="edge"/>
          <c:yMode val="edge"/>
          <c:x val="0.236167679553313"/>
          <c:y val="0.908221823134381"/>
          <c:w val="0.646994396192298"/>
          <c:h val="0.0597146841008657"/>
        </c:manualLayout>
      </c:layout>
      <c:spPr>
        <a:solidFill>
          <a:schemeClr val="bg1"/>
        </a:solidFill>
        <a:ln w="2954">
          <a:solidFill>
            <a:schemeClr val="tx1"/>
          </a:solidFill>
          <a:prstDash val="solid"/>
        </a:ln>
      </c:spPr>
    </c:legend>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4136104754392"/>
          <c:y val="0.0253456221198157"/>
          <c:w val="0.746870380460874"/>
          <c:h val="0.790616548068463"/>
        </c:manualLayout>
      </c:layout>
      <c:barChart>
        <c:barDir val="bar"/>
        <c:grouping val="stacked"/>
        <c:ser>
          <c:idx val="1"/>
          <c:order val="0"/>
          <c:tx>
            <c:strRef>
              <c:f>Sheet1!$B$1</c:f>
              <c:strCache>
                <c:ptCount val="1"/>
                <c:pt idx="0">
                  <c:v>Yes</c:v>
                </c:pt>
              </c:strCache>
            </c:strRef>
          </c:tx>
          <c:spPr>
            <a:solidFill>
              <a:srgbClr val="336600"/>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Sheet1!$A$2:$A$6</c:f>
              <c:strCache>
                <c:ptCount val="5"/>
                <c:pt idx="0">
                  <c:v>Preservation of open space by buying land or easement?</c:v>
                </c:pt>
                <c:pt idx="1">
                  <c:v>Improvements to the streets and roads</c:v>
                </c:pt>
                <c:pt idx="2">
                  <c:v>More recreation opportunities such as woaking and biking trails and athletic fields</c:v>
                </c:pt>
                <c:pt idx="3">
                  <c:v>Protection of farmland</c:v>
                </c:pt>
                <c:pt idx="4">
                  <c:v>Protection of wildlife habitat</c:v>
                </c:pt>
              </c:strCache>
            </c:strRef>
          </c:cat>
          <c:val>
            <c:numRef>
              <c:f>Sheet1!$B$2:$B$6</c:f>
              <c:numCache>
                <c:formatCode>General</c:formatCode>
                <c:ptCount val="5"/>
                <c:pt idx="0">
                  <c:v>31.0</c:v>
                </c:pt>
                <c:pt idx="1">
                  <c:v>33.0</c:v>
                </c:pt>
                <c:pt idx="2">
                  <c:v>27.0</c:v>
                </c:pt>
                <c:pt idx="3">
                  <c:v>29.0</c:v>
                </c:pt>
                <c:pt idx="4">
                  <c:v>29.0</c:v>
                </c:pt>
              </c:numCache>
            </c:numRef>
          </c:val>
        </c:ser>
        <c:ser>
          <c:idx val="0"/>
          <c:order val="1"/>
          <c:tx>
            <c:strRef>
              <c:f>Sheet1!$C$1</c:f>
              <c:strCache>
                <c:ptCount val="1"/>
                <c:pt idx="0">
                  <c:v>No</c:v>
                </c:pt>
              </c:strCache>
            </c:strRef>
          </c:tx>
          <c:spPr>
            <a:solidFill>
              <a:srgbClr val="FF0000"/>
            </a:solidFill>
            <a:ln w="11817">
              <a:solidFill>
                <a:schemeClr val="tx1"/>
              </a:solidFill>
              <a:prstDash val="solid"/>
            </a:ln>
          </c:spPr>
          <c:dLbls>
            <c:spPr>
              <a:noFill/>
              <a:ln w="23634">
                <a:noFill/>
              </a:ln>
            </c:spPr>
            <c:txPr>
              <a:bodyPr/>
              <a:lstStyle/>
              <a:p>
                <a:pPr>
                  <a:defRPr b="1">
                    <a:solidFill>
                      <a:schemeClr val="tx1"/>
                    </a:solidFill>
                  </a:defRPr>
                </a:pPr>
                <a:endParaRPr lang="en-US"/>
              </a:p>
            </c:txPr>
            <c:dLblPos val="ctr"/>
            <c:showVal val="1"/>
          </c:dLbls>
          <c:cat>
            <c:strRef>
              <c:f>Sheet1!$A$2:$A$6</c:f>
              <c:strCache>
                <c:ptCount val="5"/>
                <c:pt idx="0">
                  <c:v>Preservation of open space by buying land or easement?</c:v>
                </c:pt>
                <c:pt idx="1">
                  <c:v>Improvements to the streets and roads</c:v>
                </c:pt>
                <c:pt idx="2">
                  <c:v>More recreation opportunities such as woaking and biking trails and athletic fields</c:v>
                </c:pt>
                <c:pt idx="3">
                  <c:v>Protection of farmland</c:v>
                </c:pt>
                <c:pt idx="4">
                  <c:v>Protection of wildlife habitat</c:v>
                </c:pt>
              </c:strCache>
            </c:strRef>
          </c:cat>
          <c:val>
            <c:numRef>
              <c:f>Sheet1!$C$2:$C$6</c:f>
              <c:numCache>
                <c:formatCode>General</c:formatCode>
                <c:ptCount val="5"/>
                <c:pt idx="0">
                  <c:v>67.0</c:v>
                </c:pt>
                <c:pt idx="1">
                  <c:v>65.0</c:v>
                </c:pt>
                <c:pt idx="2">
                  <c:v>72.0</c:v>
                </c:pt>
                <c:pt idx="3">
                  <c:v>69.0</c:v>
                </c:pt>
                <c:pt idx="4">
                  <c:v>69.0</c:v>
                </c:pt>
              </c:numCache>
            </c:numRef>
          </c:val>
        </c:ser>
        <c:ser>
          <c:idx val="2"/>
          <c:order val="2"/>
          <c:tx>
            <c:strRef>
              <c:f>Sheet1!$D$1</c:f>
              <c:strCache>
                <c:ptCount val="1"/>
                <c:pt idx="0">
                  <c:v>DK</c:v>
                </c:pt>
              </c:strCache>
            </c:strRef>
          </c:tx>
          <c:spPr>
            <a:solidFill>
              <a:srgbClr val="F0F0F0"/>
            </a:solidFill>
            <a:ln>
              <a:solidFill>
                <a:schemeClr val="tx1"/>
              </a:solidFill>
            </a:ln>
          </c:spPr>
          <c:dLbls>
            <c:txPr>
              <a:bodyPr/>
              <a:lstStyle/>
              <a:p>
                <a:pPr>
                  <a:defRPr b="1"/>
                </a:pPr>
                <a:endParaRPr lang="en-US"/>
              </a:p>
            </c:txPr>
            <c:showVal val="1"/>
          </c:dLbls>
          <c:cat>
            <c:strRef>
              <c:f>Sheet1!$A$2:$A$6</c:f>
              <c:strCache>
                <c:ptCount val="5"/>
                <c:pt idx="0">
                  <c:v>Preservation of open space by buying land or easement?</c:v>
                </c:pt>
                <c:pt idx="1">
                  <c:v>Improvements to the streets and roads</c:v>
                </c:pt>
                <c:pt idx="2">
                  <c:v>More recreation opportunities such as woaking and biking trails and athletic fields</c:v>
                </c:pt>
                <c:pt idx="3">
                  <c:v>Protection of farmland</c:v>
                </c:pt>
                <c:pt idx="4">
                  <c:v>Protection of wildlife habitat</c:v>
                </c:pt>
              </c:strCache>
            </c:strRef>
          </c:cat>
          <c:val>
            <c:numRef>
              <c:f>Sheet1!$D$2:$D$6</c:f>
              <c:numCache>
                <c:formatCode>General</c:formatCode>
                <c:ptCount val="5"/>
                <c:pt idx="0">
                  <c:v>2.0</c:v>
                </c:pt>
                <c:pt idx="1">
                  <c:v>2.0</c:v>
                </c:pt>
                <c:pt idx="2">
                  <c:v>1.0</c:v>
                </c:pt>
                <c:pt idx="3">
                  <c:v>2.0</c:v>
                </c:pt>
                <c:pt idx="4">
                  <c:v>2.0</c:v>
                </c:pt>
              </c:numCache>
            </c:numRef>
          </c:val>
        </c:ser>
        <c:dLbls>
          <c:showVal val="1"/>
        </c:dLbls>
        <c:overlap val="100"/>
        <c:axId val="691817960"/>
        <c:axId val="691807672"/>
      </c:barChart>
      <c:catAx>
        <c:axId val="691817960"/>
        <c:scaling>
          <c:orientation val="minMax"/>
        </c:scaling>
        <c:axPos val="l"/>
        <c:numFmt formatCode="General" sourceLinked="1"/>
        <c:tickLblPos val="nextTo"/>
        <c:spPr>
          <a:ln w="2954">
            <a:solidFill>
              <a:schemeClr val="tx1"/>
            </a:solidFill>
            <a:prstDash val="solid"/>
          </a:ln>
        </c:spPr>
        <c:txPr>
          <a:bodyPr rot="0" vert="horz"/>
          <a:lstStyle/>
          <a:p>
            <a:pPr>
              <a:defRPr sz="1100">
                <a:solidFill>
                  <a:schemeClr val="bg1"/>
                </a:solidFill>
              </a:defRPr>
            </a:pPr>
            <a:endParaRPr lang="en-US"/>
          </a:p>
        </c:txPr>
        <c:crossAx val="691807672"/>
        <c:crosses val="autoZero"/>
        <c:auto val="1"/>
        <c:lblAlgn val="ctr"/>
        <c:lblOffset val="100"/>
      </c:catAx>
      <c:valAx>
        <c:axId val="691807672"/>
        <c:scaling>
          <c:orientation val="minMax"/>
          <c:max val="100.0"/>
        </c:scaling>
        <c:axPos val="b"/>
        <c:numFmt formatCode="General" sourceLinked="1"/>
        <c:tickLblPos val="nextTo"/>
        <c:spPr>
          <a:ln w="2954">
            <a:solidFill>
              <a:schemeClr val="tx1"/>
            </a:solidFill>
            <a:prstDash val="solid"/>
          </a:ln>
        </c:spPr>
        <c:txPr>
          <a:bodyPr rot="0" vert="horz"/>
          <a:lstStyle/>
          <a:p>
            <a:pPr>
              <a:defRPr/>
            </a:pPr>
            <a:endParaRPr lang="en-US"/>
          </a:p>
        </c:txPr>
        <c:crossAx val="691817960"/>
        <c:crosses val="autoZero"/>
        <c:crossBetween val="between"/>
        <c:majorUnit val="20.0"/>
        <c:minorUnit val="2.0"/>
      </c:valAx>
      <c:spPr>
        <a:noFill/>
        <a:ln w="23634">
          <a:noFill/>
        </a:ln>
      </c:spPr>
    </c:plotArea>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4136104754392"/>
          <c:y val="0.0253456221198157"/>
          <c:w val="0.746870380460874"/>
          <c:h val="0.790616548068463"/>
        </c:manualLayout>
      </c:layout>
      <c:barChart>
        <c:barDir val="bar"/>
        <c:grouping val="stacked"/>
        <c:ser>
          <c:idx val="1"/>
          <c:order val="0"/>
          <c:tx>
            <c:strRef>
              <c:f>Sheet1!$B$1</c:f>
              <c:strCache>
                <c:ptCount val="1"/>
                <c:pt idx="0">
                  <c:v>Yes</c:v>
                </c:pt>
              </c:strCache>
            </c:strRef>
          </c:tx>
          <c:spPr>
            <a:solidFill>
              <a:srgbClr val="336600"/>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Sheet1!$A$2:$A$6</c:f>
              <c:strCache>
                <c:ptCount val="5"/>
                <c:pt idx="0">
                  <c:v>Preservation of open space by buying land or easement?</c:v>
                </c:pt>
                <c:pt idx="1">
                  <c:v>Improvements to the streets and roads</c:v>
                </c:pt>
                <c:pt idx="2">
                  <c:v>More recreation opportunities such as walking and biking trails and athletic fields</c:v>
                </c:pt>
                <c:pt idx="3">
                  <c:v>Protection of farmland</c:v>
                </c:pt>
                <c:pt idx="4">
                  <c:v>Protection of wildlife habitat</c:v>
                </c:pt>
              </c:strCache>
            </c:strRef>
          </c:cat>
          <c:val>
            <c:numRef>
              <c:f>Sheet1!$B$2:$B$6</c:f>
              <c:numCache>
                <c:formatCode>General</c:formatCode>
                <c:ptCount val="5"/>
                <c:pt idx="0">
                  <c:v>39.0</c:v>
                </c:pt>
                <c:pt idx="1">
                  <c:v>41.0</c:v>
                </c:pt>
                <c:pt idx="2">
                  <c:v>31.0</c:v>
                </c:pt>
                <c:pt idx="3">
                  <c:v>41.0</c:v>
                </c:pt>
                <c:pt idx="4">
                  <c:v>39.0</c:v>
                </c:pt>
              </c:numCache>
            </c:numRef>
          </c:val>
        </c:ser>
        <c:ser>
          <c:idx val="0"/>
          <c:order val="1"/>
          <c:tx>
            <c:strRef>
              <c:f>Sheet1!$C$1</c:f>
              <c:strCache>
                <c:ptCount val="1"/>
                <c:pt idx="0">
                  <c:v>No</c:v>
                </c:pt>
              </c:strCache>
            </c:strRef>
          </c:tx>
          <c:spPr>
            <a:solidFill>
              <a:srgbClr val="FF0000"/>
            </a:solidFill>
            <a:ln w="11817">
              <a:solidFill>
                <a:schemeClr val="tx1"/>
              </a:solidFill>
              <a:prstDash val="solid"/>
            </a:ln>
          </c:spPr>
          <c:dLbls>
            <c:spPr>
              <a:noFill/>
              <a:ln w="23634">
                <a:noFill/>
              </a:ln>
            </c:spPr>
            <c:txPr>
              <a:bodyPr/>
              <a:lstStyle/>
              <a:p>
                <a:pPr>
                  <a:defRPr b="1">
                    <a:solidFill>
                      <a:schemeClr val="tx1"/>
                    </a:solidFill>
                  </a:defRPr>
                </a:pPr>
                <a:endParaRPr lang="en-US"/>
              </a:p>
            </c:txPr>
            <c:dLblPos val="ctr"/>
            <c:showVal val="1"/>
          </c:dLbls>
          <c:cat>
            <c:strRef>
              <c:f>Sheet1!$A$2:$A$6</c:f>
              <c:strCache>
                <c:ptCount val="5"/>
                <c:pt idx="0">
                  <c:v>Preservation of open space by buying land or easement?</c:v>
                </c:pt>
                <c:pt idx="1">
                  <c:v>Improvements to the streets and roads</c:v>
                </c:pt>
                <c:pt idx="2">
                  <c:v>More recreation opportunities such as walking and biking trails and athletic fields</c:v>
                </c:pt>
                <c:pt idx="3">
                  <c:v>Protection of farmland</c:v>
                </c:pt>
                <c:pt idx="4">
                  <c:v>Protection of wildlife habitat</c:v>
                </c:pt>
              </c:strCache>
            </c:strRef>
          </c:cat>
          <c:val>
            <c:numRef>
              <c:f>Sheet1!$C$2:$C$6</c:f>
              <c:numCache>
                <c:formatCode>General</c:formatCode>
                <c:ptCount val="5"/>
                <c:pt idx="0">
                  <c:v>55.0</c:v>
                </c:pt>
                <c:pt idx="1">
                  <c:v>53.0</c:v>
                </c:pt>
                <c:pt idx="2">
                  <c:v>62.0</c:v>
                </c:pt>
                <c:pt idx="3">
                  <c:v>53.0</c:v>
                </c:pt>
                <c:pt idx="4">
                  <c:v>54.0</c:v>
                </c:pt>
              </c:numCache>
            </c:numRef>
          </c:val>
        </c:ser>
        <c:ser>
          <c:idx val="2"/>
          <c:order val="2"/>
          <c:tx>
            <c:strRef>
              <c:f>Sheet1!$D$1</c:f>
              <c:strCache>
                <c:ptCount val="1"/>
                <c:pt idx="0">
                  <c:v>DK</c:v>
                </c:pt>
              </c:strCache>
            </c:strRef>
          </c:tx>
          <c:spPr>
            <a:solidFill>
              <a:srgbClr val="F0F0F0"/>
            </a:solidFill>
            <a:ln>
              <a:solidFill>
                <a:schemeClr val="tx1"/>
              </a:solidFill>
            </a:ln>
          </c:spPr>
          <c:dLbls>
            <c:txPr>
              <a:bodyPr/>
              <a:lstStyle/>
              <a:p>
                <a:pPr>
                  <a:defRPr b="1"/>
                </a:pPr>
                <a:endParaRPr lang="en-US"/>
              </a:p>
            </c:txPr>
            <c:showVal val="1"/>
          </c:dLbls>
          <c:cat>
            <c:strRef>
              <c:f>Sheet1!$A$2:$A$6</c:f>
              <c:strCache>
                <c:ptCount val="5"/>
                <c:pt idx="0">
                  <c:v>Preservation of open space by buying land or easement?</c:v>
                </c:pt>
                <c:pt idx="1">
                  <c:v>Improvements to the streets and roads</c:v>
                </c:pt>
                <c:pt idx="2">
                  <c:v>More recreation opportunities such as walking and biking trails and athletic fields</c:v>
                </c:pt>
                <c:pt idx="3">
                  <c:v>Protection of farmland</c:v>
                </c:pt>
                <c:pt idx="4">
                  <c:v>Protection of wildlife habitat</c:v>
                </c:pt>
              </c:strCache>
            </c:strRef>
          </c:cat>
          <c:val>
            <c:numRef>
              <c:f>Sheet1!$D$2:$D$6</c:f>
              <c:numCache>
                <c:formatCode>General</c:formatCode>
                <c:ptCount val="5"/>
                <c:pt idx="0">
                  <c:v>7.0</c:v>
                </c:pt>
                <c:pt idx="1">
                  <c:v>6.0</c:v>
                </c:pt>
                <c:pt idx="2">
                  <c:v>7.0</c:v>
                </c:pt>
                <c:pt idx="3">
                  <c:v>6.0</c:v>
                </c:pt>
                <c:pt idx="4">
                  <c:v>7.0</c:v>
                </c:pt>
              </c:numCache>
            </c:numRef>
          </c:val>
        </c:ser>
        <c:dLbls>
          <c:showVal val="1"/>
        </c:dLbls>
        <c:overlap val="100"/>
        <c:axId val="691922520"/>
        <c:axId val="691911448"/>
      </c:barChart>
      <c:catAx>
        <c:axId val="691922520"/>
        <c:scaling>
          <c:orientation val="minMax"/>
        </c:scaling>
        <c:axPos val="l"/>
        <c:numFmt formatCode="General" sourceLinked="1"/>
        <c:tickLblPos val="nextTo"/>
        <c:spPr>
          <a:ln w="2954">
            <a:solidFill>
              <a:schemeClr val="tx1"/>
            </a:solidFill>
            <a:prstDash val="solid"/>
          </a:ln>
        </c:spPr>
        <c:txPr>
          <a:bodyPr rot="0" vert="horz"/>
          <a:lstStyle/>
          <a:p>
            <a:pPr>
              <a:defRPr sz="1100"/>
            </a:pPr>
            <a:endParaRPr lang="en-US"/>
          </a:p>
        </c:txPr>
        <c:crossAx val="691911448"/>
        <c:crosses val="autoZero"/>
        <c:auto val="1"/>
        <c:lblAlgn val="ctr"/>
        <c:lblOffset val="100"/>
      </c:catAx>
      <c:valAx>
        <c:axId val="691911448"/>
        <c:scaling>
          <c:orientation val="minMax"/>
          <c:max val="100.0"/>
        </c:scaling>
        <c:axPos val="b"/>
        <c:numFmt formatCode="General" sourceLinked="1"/>
        <c:tickLblPos val="nextTo"/>
        <c:spPr>
          <a:ln w="2954">
            <a:solidFill>
              <a:schemeClr val="tx1"/>
            </a:solidFill>
            <a:prstDash val="solid"/>
          </a:ln>
        </c:spPr>
        <c:txPr>
          <a:bodyPr rot="0" vert="horz"/>
          <a:lstStyle/>
          <a:p>
            <a:pPr>
              <a:defRPr/>
            </a:pPr>
            <a:endParaRPr lang="en-US"/>
          </a:p>
        </c:txPr>
        <c:crossAx val="691922520"/>
        <c:crosses val="autoZero"/>
        <c:crossBetween val="between"/>
        <c:majorUnit val="20.0"/>
        <c:minorUnit val="2.0"/>
      </c:valAx>
      <c:spPr>
        <a:noFill/>
        <a:ln w="23634">
          <a:noFill/>
        </a:ln>
      </c:spPr>
    </c:plotArea>
    <c:legend>
      <c:legendPos val="b"/>
      <c:layout>
        <c:manualLayout>
          <c:xMode val="edge"/>
          <c:yMode val="edge"/>
          <c:x val="0.298583936315835"/>
          <c:y val="0.905104716378874"/>
          <c:w val="0.646994396192298"/>
          <c:h val="0.0597146841008657"/>
        </c:manualLayout>
      </c:layout>
      <c:spPr>
        <a:solidFill>
          <a:schemeClr val="bg1"/>
        </a:solidFill>
        <a:ln w="2954">
          <a:solidFill>
            <a:schemeClr val="tx1"/>
          </a:solidFill>
          <a:prstDash val="solid"/>
        </a:ln>
      </c:spPr>
    </c:legend>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7401471047868"/>
          <c:y val="0.0253456221198157"/>
          <c:w val="0.566598219883706"/>
          <c:h val="0.75"/>
        </c:manualLayout>
      </c:layout>
      <c:barChart>
        <c:barDir val="bar"/>
        <c:grouping val="stacked"/>
        <c:ser>
          <c:idx val="1"/>
          <c:order val="0"/>
          <c:tx>
            <c:strRef>
              <c:f>Sheet1!$B$1</c:f>
              <c:strCache>
                <c:ptCount val="1"/>
                <c:pt idx="0">
                  <c:v>DK</c:v>
                </c:pt>
              </c:strCache>
            </c:strRef>
          </c:tx>
          <c:spPr>
            <a:solidFill>
              <a:srgbClr val="808080">
                <a:lumMod val="40000"/>
                <a:lumOff val="60000"/>
              </a:srgbClr>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c:f>
              <c:strCache>
                <c:ptCount val="1"/>
                <c:pt idx="0">
                  <c:v>An incremental property tax increase?</c:v>
                </c:pt>
              </c:strCache>
            </c:strRef>
          </c:cat>
          <c:val>
            <c:numRef>
              <c:f>Sheet1!$B$2</c:f>
              <c:numCache>
                <c:formatCode>General</c:formatCode>
                <c:ptCount val="1"/>
                <c:pt idx="0">
                  <c:v>3.0</c:v>
                </c:pt>
              </c:numCache>
            </c:numRef>
          </c:val>
        </c:ser>
        <c:ser>
          <c:idx val="0"/>
          <c:order val="1"/>
          <c:tx>
            <c:strRef>
              <c:f>Sheet1!$C$1</c:f>
              <c:strCache>
                <c:ptCount val="1"/>
                <c:pt idx="0">
                  <c:v>No</c:v>
                </c:pt>
              </c:strCache>
            </c:strRef>
          </c:tx>
          <c:spPr>
            <a:solidFill>
              <a:srgbClr val="FF0000"/>
            </a:solidFill>
            <a:ln w="11817">
              <a:solidFill>
                <a:schemeClr val="tx1"/>
              </a:solidFill>
              <a:prstDash val="solid"/>
            </a:ln>
          </c:spPr>
          <c:dLbls>
            <c:spPr>
              <a:noFill/>
              <a:ln w="23634">
                <a:noFill/>
              </a:ln>
            </c:spPr>
            <c:txPr>
              <a:bodyPr/>
              <a:lstStyle/>
              <a:p>
                <a:pPr>
                  <a:defRPr b="1">
                    <a:solidFill>
                      <a:schemeClr val="tx1"/>
                    </a:solidFill>
                  </a:defRPr>
                </a:pPr>
                <a:endParaRPr lang="en-US"/>
              </a:p>
            </c:txPr>
            <c:dLblPos val="ctr"/>
            <c:showVal val="1"/>
          </c:dLbls>
          <c:cat>
            <c:strRef>
              <c:f>Sheet1!$A$2</c:f>
              <c:strCache>
                <c:ptCount val="1"/>
                <c:pt idx="0">
                  <c:v>An incremental property tax increase?</c:v>
                </c:pt>
              </c:strCache>
            </c:strRef>
          </c:cat>
          <c:val>
            <c:numRef>
              <c:f>Sheet1!$C$2</c:f>
              <c:numCache>
                <c:formatCode>General</c:formatCode>
                <c:ptCount val="1"/>
                <c:pt idx="0">
                  <c:v>65.0</c:v>
                </c:pt>
              </c:numCache>
            </c:numRef>
          </c:val>
        </c:ser>
        <c:ser>
          <c:idx val="2"/>
          <c:order val="2"/>
          <c:tx>
            <c:strRef>
              <c:f>Sheet1!$D$1</c:f>
              <c:strCache>
                <c:ptCount val="1"/>
                <c:pt idx="0">
                  <c:v>Yes</c:v>
                </c:pt>
              </c:strCache>
            </c:strRef>
          </c:tx>
          <c:spPr>
            <a:solidFill>
              <a:srgbClr val="52A400"/>
            </a:solidFill>
            <a:ln>
              <a:solidFill>
                <a:schemeClr val="tx1"/>
              </a:solidFill>
            </a:ln>
          </c:spPr>
          <c:dLbls>
            <c:txPr>
              <a:bodyPr/>
              <a:lstStyle/>
              <a:p>
                <a:pPr>
                  <a:defRPr b="1">
                    <a:solidFill>
                      <a:schemeClr val="bg1"/>
                    </a:solidFill>
                  </a:defRPr>
                </a:pPr>
                <a:endParaRPr lang="en-US"/>
              </a:p>
            </c:txPr>
            <c:showVal val="1"/>
          </c:dLbls>
          <c:cat>
            <c:strRef>
              <c:f>Sheet1!$A$2</c:f>
              <c:strCache>
                <c:ptCount val="1"/>
                <c:pt idx="0">
                  <c:v>An incremental property tax increase?</c:v>
                </c:pt>
              </c:strCache>
            </c:strRef>
          </c:cat>
          <c:val>
            <c:numRef>
              <c:f>Sheet1!$D$2</c:f>
              <c:numCache>
                <c:formatCode>General</c:formatCode>
                <c:ptCount val="1"/>
                <c:pt idx="0">
                  <c:v>32.0</c:v>
                </c:pt>
              </c:numCache>
            </c:numRef>
          </c:val>
        </c:ser>
        <c:dLbls>
          <c:showVal val="1"/>
        </c:dLbls>
        <c:overlap val="100"/>
        <c:axId val="692097256"/>
        <c:axId val="692086184"/>
      </c:barChart>
      <c:catAx>
        <c:axId val="692097256"/>
        <c:scaling>
          <c:orientation val="minMax"/>
        </c:scaling>
        <c:axPos val="l"/>
        <c:numFmt formatCode="General" sourceLinked="1"/>
        <c:tickLblPos val="nextTo"/>
        <c:spPr>
          <a:ln w="2954">
            <a:solidFill>
              <a:schemeClr val="tx1"/>
            </a:solidFill>
            <a:prstDash val="solid"/>
          </a:ln>
        </c:spPr>
        <c:txPr>
          <a:bodyPr rot="0" vert="horz"/>
          <a:lstStyle/>
          <a:p>
            <a:pPr>
              <a:defRPr sz="1100"/>
            </a:pPr>
            <a:endParaRPr lang="en-US"/>
          </a:p>
        </c:txPr>
        <c:crossAx val="692086184"/>
        <c:crosses val="autoZero"/>
        <c:auto val="1"/>
        <c:lblAlgn val="ctr"/>
        <c:lblOffset val="100"/>
      </c:catAx>
      <c:valAx>
        <c:axId val="692086184"/>
        <c:scaling>
          <c:orientation val="minMax"/>
          <c:max val="100.0"/>
        </c:scaling>
        <c:delete val="1"/>
        <c:axPos val="b"/>
        <c:numFmt formatCode="General" sourceLinked="1"/>
        <c:tickLblPos val="nextTo"/>
        <c:crossAx val="692097256"/>
        <c:crosses val="autoZero"/>
        <c:crossBetween val="between"/>
        <c:majorUnit val="20.0"/>
        <c:minorUnit val="2.0"/>
      </c:valAx>
      <c:spPr>
        <a:noFill/>
        <a:ln w="23634">
          <a:noFill/>
        </a:ln>
      </c:spPr>
    </c:plotArea>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7401471047868"/>
          <c:y val="0.0253456221198157"/>
          <c:w val="0.566598219883706"/>
          <c:h val="0.75"/>
        </c:manualLayout>
      </c:layout>
      <c:barChart>
        <c:barDir val="bar"/>
        <c:grouping val="stacked"/>
        <c:ser>
          <c:idx val="1"/>
          <c:order val="0"/>
          <c:tx>
            <c:strRef>
              <c:f>Sheet1!$B$1</c:f>
              <c:strCache>
                <c:ptCount val="1"/>
                <c:pt idx="0">
                  <c:v>DK</c:v>
                </c:pt>
              </c:strCache>
            </c:strRef>
          </c:tx>
          <c:spPr>
            <a:solidFill>
              <a:srgbClr val="808080">
                <a:lumMod val="40000"/>
                <a:lumOff val="60000"/>
              </a:srgbClr>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c:f>
              <c:strCache>
                <c:ptCount val="1"/>
                <c:pt idx="0">
                  <c:v>$1 monthly or $12 annually?</c:v>
                </c:pt>
              </c:strCache>
            </c:strRef>
          </c:cat>
          <c:val>
            <c:numRef>
              <c:f>Sheet1!$B$2</c:f>
              <c:numCache>
                <c:formatCode>General</c:formatCode>
                <c:ptCount val="1"/>
              </c:numCache>
            </c:numRef>
          </c:val>
        </c:ser>
        <c:ser>
          <c:idx val="0"/>
          <c:order val="1"/>
          <c:tx>
            <c:strRef>
              <c:f>Sheet1!$C$1</c:f>
              <c:strCache>
                <c:ptCount val="1"/>
                <c:pt idx="0">
                  <c:v>No</c:v>
                </c:pt>
              </c:strCache>
            </c:strRef>
          </c:tx>
          <c:spPr>
            <a:solidFill>
              <a:srgbClr val="FF0000"/>
            </a:solidFill>
            <a:ln w="11817">
              <a:solidFill>
                <a:schemeClr val="tx1"/>
              </a:solidFill>
              <a:prstDash val="solid"/>
            </a:ln>
          </c:spPr>
          <c:dLbls>
            <c:spPr>
              <a:noFill/>
              <a:ln w="23634">
                <a:noFill/>
              </a:ln>
            </c:spPr>
            <c:txPr>
              <a:bodyPr/>
              <a:lstStyle/>
              <a:p>
                <a:pPr>
                  <a:defRPr b="1">
                    <a:solidFill>
                      <a:schemeClr val="tx1"/>
                    </a:solidFill>
                  </a:defRPr>
                </a:pPr>
                <a:endParaRPr lang="en-US"/>
              </a:p>
            </c:txPr>
            <c:dLblPos val="ctr"/>
            <c:showVal val="1"/>
          </c:dLbls>
          <c:cat>
            <c:strRef>
              <c:f>Sheet1!$A$2</c:f>
              <c:strCache>
                <c:ptCount val="1"/>
                <c:pt idx="0">
                  <c:v>$1 monthly or $12 annually?</c:v>
                </c:pt>
              </c:strCache>
            </c:strRef>
          </c:cat>
          <c:val>
            <c:numRef>
              <c:f>Sheet1!$C$2</c:f>
              <c:numCache>
                <c:formatCode>General</c:formatCode>
                <c:ptCount val="1"/>
              </c:numCache>
            </c:numRef>
          </c:val>
        </c:ser>
        <c:ser>
          <c:idx val="2"/>
          <c:order val="2"/>
          <c:tx>
            <c:strRef>
              <c:f>Sheet1!$D$1</c:f>
              <c:strCache>
                <c:ptCount val="1"/>
                <c:pt idx="0">
                  <c:v>Yes</c:v>
                </c:pt>
              </c:strCache>
            </c:strRef>
          </c:tx>
          <c:spPr>
            <a:solidFill>
              <a:srgbClr val="52A400"/>
            </a:solidFill>
            <a:ln>
              <a:solidFill>
                <a:schemeClr val="tx1"/>
              </a:solidFill>
            </a:ln>
          </c:spPr>
          <c:dLbls>
            <c:txPr>
              <a:bodyPr/>
              <a:lstStyle/>
              <a:p>
                <a:pPr>
                  <a:defRPr b="1">
                    <a:solidFill>
                      <a:schemeClr val="bg1"/>
                    </a:solidFill>
                  </a:defRPr>
                </a:pPr>
                <a:endParaRPr lang="en-US"/>
              </a:p>
            </c:txPr>
            <c:showVal val="1"/>
          </c:dLbls>
          <c:cat>
            <c:strRef>
              <c:f>Sheet1!$A$2</c:f>
              <c:strCache>
                <c:ptCount val="1"/>
                <c:pt idx="0">
                  <c:v>$1 monthly or $12 annually?</c:v>
                </c:pt>
              </c:strCache>
            </c:strRef>
          </c:cat>
          <c:val>
            <c:numRef>
              <c:f>Sheet1!$D$2</c:f>
              <c:numCache>
                <c:formatCode>General</c:formatCode>
                <c:ptCount val="1"/>
                <c:pt idx="0">
                  <c:v>100.0</c:v>
                </c:pt>
              </c:numCache>
            </c:numRef>
          </c:val>
        </c:ser>
        <c:dLbls>
          <c:showVal val="1"/>
        </c:dLbls>
        <c:overlap val="100"/>
        <c:axId val="692151896"/>
        <c:axId val="692140760"/>
      </c:barChart>
      <c:catAx>
        <c:axId val="692151896"/>
        <c:scaling>
          <c:orientation val="minMax"/>
        </c:scaling>
        <c:axPos val="l"/>
        <c:numFmt formatCode="General" sourceLinked="1"/>
        <c:tickLblPos val="nextTo"/>
        <c:spPr>
          <a:ln w="2954">
            <a:solidFill>
              <a:schemeClr val="tx1"/>
            </a:solidFill>
            <a:prstDash val="solid"/>
          </a:ln>
        </c:spPr>
        <c:txPr>
          <a:bodyPr rot="0" vert="horz"/>
          <a:lstStyle/>
          <a:p>
            <a:pPr>
              <a:defRPr sz="1100"/>
            </a:pPr>
            <a:endParaRPr lang="en-US"/>
          </a:p>
        </c:txPr>
        <c:crossAx val="692140760"/>
        <c:crosses val="autoZero"/>
        <c:auto val="1"/>
        <c:lblAlgn val="ctr"/>
        <c:lblOffset val="100"/>
      </c:catAx>
      <c:valAx>
        <c:axId val="692140760"/>
        <c:scaling>
          <c:orientation val="minMax"/>
          <c:max val="100.0"/>
        </c:scaling>
        <c:delete val="1"/>
        <c:axPos val="b"/>
        <c:numFmt formatCode="General" sourceLinked="1"/>
        <c:tickLblPos val="nextTo"/>
        <c:crossAx val="692151896"/>
        <c:crosses val="autoZero"/>
        <c:crossBetween val="between"/>
        <c:majorUnit val="20.0"/>
        <c:minorUnit val="2.0"/>
      </c:valAx>
      <c:spPr>
        <a:noFill/>
        <a:ln w="23634">
          <a:noFill/>
        </a:ln>
      </c:spPr>
    </c:plotArea>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7401471047868"/>
          <c:y val="0.0253456221198157"/>
          <c:w val="0.566598219883706"/>
          <c:h val="0.75"/>
        </c:manualLayout>
      </c:layout>
      <c:barChart>
        <c:barDir val="bar"/>
        <c:grouping val="stacked"/>
        <c:ser>
          <c:idx val="1"/>
          <c:order val="0"/>
          <c:tx>
            <c:strRef>
              <c:f>Sheet1!$B$1</c:f>
              <c:strCache>
                <c:ptCount val="1"/>
                <c:pt idx="0">
                  <c:v>DK</c:v>
                </c:pt>
              </c:strCache>
            </c:strRef>
          </c:tx>
          <c:spPr>
            <a:solidFill>
              <a:srgbClr val="808080">
                <a:lumMod val="40000"/>
                <a:lumOff val="60000"/>
              </a:srgbClr>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c:f>
              <c:strCache>
                <c:ptCount val="1"/>
                <c:pt idx="0">
                  <c:v>$2 monthly or $24 annually?</c:v>
                </c:pt>
              </c:strCache>
            </c:strRef>
          </c:cat>
          <c:val>
            <c:numRef>
              <c:f>Sheet1!$B$2</c:f>
              <c:numCache>
                <c:formatCode>General</c:formatCode>
                <c:ptCount val="1"/>
                <c:pt idx="0">
                  <c:v>4.0</c:v>
                </c:pt>
              </c:numCache>
            </c:numRef>
          </c:val>
        </c:ser>
        <c:ser>
          <c:idx val="0"/>
          <c:order val="1"/>
          <c:tx>
            <c:strRef>
              <c:f>Sheet1!$C$1</c:f>
              <c:strCache>
                <c:ptCount val="1"/>
                <c:pt idx="0">
                  <c:v>No</c:v>
                </c:pt>
              </c:strCache>
            </c:strRef>
          </c:tx>
          <c:spPr>
            <a:solidFill>
              <a:srgbClr val="FF0000"/>
            </a:solidFill>
            <a:ln w="11817">
              <a:solidFill>
                <a:schemeClr val="tx1"/>
              </a:solidFill>
              <a:prstDash val="solid"/>
            </a:ln>
          </c:spPr>
          <c:dLbls>
            <c:spPr>
              <a:noFill/>
              <a:ln w="23634">
                <a:noFill/>
              </a:ln>
            </c:spPr>
            <c:txPr>
              <a:bodyPr/>
              <a:lstStyle/>
              <a:p>
                <a:pPr>
                  <a:defRPr b="1">
                    <a:solidFill>
                      <a:schemeClr val="tx1"/>
                    </a:solidFill>
                  </a:defRPr>
                </a:pPr>
                <a:endParaRPr lang="en-US"/>
              </a:p>
            </c:txPr>
            <c:dLblPos val="ctr"/>
            <c:showVal val="1"/>
          </c:dLbls>
          <c:cat>
            <c:strRef>
              <c:f>Sheet1!$A$2</c:f>
              <c:strCache>
                <c:ptCount val="1"/>
                <c:pt idx="0">
                  <c:v>$2 monthly or $24 annually?</c:v>
                </c:pt>
              </c:strCache>
            </c:strRef>
          </c:cat>
          <c:val>
            <c:numRef>
              <c:f>Sheet1!$C$2</c:f>
              <c:numCache>
                <c:formatCode>General</c:formatCode>
                <c:ptCount val="1"/>
                <c:pt idx="0">
                  <c:v>12.0</c:v>
                </c:pt>
              </c:numCache>
            </c:numRef>
          </c:val>
        </c:ser>
        <c:ser>
          <c:idx val="2"/>
          <c:order val="2"/>
          <c:tx>
            <c:strRef>
              <c:f>Sheet1!$D$1</c:f>
              <c:strCache>
                <c:ptCount val="1"/>
                <c:pt idx="0">
                  <c:v>Yes</c:v>
                </c:pt>
              </c:strCache>
            </c:strRef>
          </c:tx>
          <c:spPr>
            <a:solidFill>
              <a:srgbClr val="52A400"/>
            </a:solidFill>
            <a:ln>
              <a:solidFill>
                <a:schemeClr val="tx1"/>
              </a:solidFill>
            </a:ln>
          </c:spPr>
          <c:dLbls>
            <c:txPr>
              <a:bodyPr/>
              <a:lstStyle/>
              <a:p>
                <a:pPr>
                  <a:defRPr b="1">
                    <a:solidFill>
                      <a:schemeClr val="bg1"/>
                    </a:solidFill>
                  </a:defRPr>
                </a:pPr>
                <a:endParaRPr lang="en-US"/>
              </a:p>
            </c:txPr>
            <c:showVal val="1"/>
          </c:dLbls>
          <c:cat>
            <c:strRef>
              <c:f>Sheet1!$A$2</c:f>
              <c:strCache>
                <c:ptCount val="1"/>
                <c:pt idx="0">
                  <c:v>$2 monthly or $24 annually?</c:v>
                </c:pt>
              </c:strCache>
            </c:strRef>
          </c:cat>
          <c:val>
            <c:numRef>
              <c:f>Sheet1!$D$2</c:f>
              <c:numCache>
                <c:formatCode>General</c:formatCode>
                <c:ptCount val="1"/>
                <c:pt idx="0">
                  <c:v>84.0</c:v>
                </c:pt>
              </c:numCache>
            </c:numRef>
          </c:val>
        </c:ser>
        <c:dLbls>
          <c:showVal val="1"/>
        </c:dLbls>
        <c:overlap val="100"/>
        <c:axId val="692208024"/>
        <c:axId val="692196920"/>
      </c:barChart>
      <c:catAx>
        <c:axId val="692208024"/>
        <c:scaling>
          <c:orientation val="minMax"/>
        </c:scaling>
        <c:axPos val="l"/>
        <c:numFmt formatCode="General" sourceLinked="1"/>
        <c:tickLblPos val="nextTo"/>
        <c:spPr>
          <a:ln w="2954">
            <a:solidFill>
              <a:schemeClr val="tx1"/>
            </a:solidFill>
            <a:prstDash val="solid"/>
          </a:ln>
        </c:spPr>
        <c:txPr>
          <a:bodyPr rot="0" vert="horz"/>
          <a:lstStyle/>
          <a:p>
            <a:pPr>
              <a:defRPr sz="1100"/>
            </a:pPr>
            <a:endParaRPr lang="en-US"/>
          </a:p>
        </c:txPr>
        <c:crossAx val="692196920"/>
        <c:crosses val="autoZero"/>
        <c:auto val="1"/>
        <c:lblAlgn val="ctr"/>
        <c:lblOffset val="100"/>
      </c:catAx>
      <c:valAx>
        <c:axId val="692196920"/>
        <c:scaling>
          <c:orientation val="minMax"/>
          <c:max val="100.0"/>
        </c:scaling>
        <c:delete val="1"/>
        <c:axPos val="b"/>
        <c:numFmt formatCode="General" sourceLinked="1"/>
        <c:tickLblPos val="nextTo"/>
        <c:crossAx val="692208024"/>
        <c:crosses val="autoZero"/>
        <c:crossBetween val="between"/>
        <c:majorUnit val="20.0"/>
        <c:minorUnit val="2.0"/>
      </c:valAx>
      <c:spPr>
        <a:noFill/>
        <a:ln w="23634">
          <a:noFill/>
        </a:ln>
      </c:spPr>
    </c:plotArea>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7401471047868"/>
          <c:y val="0.0253456221198157"/>
          <c:w val="0.566598219883706"/>
          <c:h val="0.75"/>
        </c:manualLayout>
      </c:layout>
      <c:barChart>
        <c:barDir val="bar"/>
        <c:grouping val="stacked"/>
        <c:ser>
          <c:idx val="1"/>
          <c:order val="0"/>
          <c:tx>
            <c:strRef>
              <c:f>Sheet1!$B$1</c:f>
              <c:strCache>
                <c:ptCount val="1"/>
                <c:pt idx="0">
                  <c:v>DK</c:v>
                </c:pt>
              </c:strCache>
            </c:strRef>
          </c:tx>
          <c:spPr>
            <a:solidFill>
              <a:srgbClr val="808080">
                <a:lumMod val="40000"/>
                <a:lumOff val="60000"/>
              </a:srgbClr>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c:f>
              <c:strCache>
                <c:ptCount val="1"/>
                <c:pt idx="0">
                  <c:v>$5 monthly or $60 annually?</c:v>
                </c:pt>
              </c:strCache>
            </c:strRef>
          </c:cat>
          <c:val>
            <c:numRef>
              <c:f>Sheet1!$B$2</c:f>
              <c:numCache>
                <c:formatCode>General</c:formatCode>
                <c:ptCount val="1"/>
                <c:pt idx="0">
                  <c:v>1.0</c:v>
                </c:pt>
              </c:numCache>
            </c:numRef>
          </c:val>
        </c:ser>
        <c:ser>
          <c:idx val="0"/>
          <c:order val="1"/>
          <c:tx>
            <c:strRef>
              <c:f>Sheet1!$C$1</c:f>
              <c:strCache>
                <c:ptCount val="1"/>
                <c:pt idx="0">
                  <c:v>No</c:v>
                </c:pt>
              </c:strCache>
            </c:strRef>
          </c:tx>
          <c:spPr>
            <a:solidFill>
              <a:srgbClr val="FF0000"/>
            </a:solidFill>
            <a:ln w="11817">
              <a:solidFill>
                <a:schemeClr val="tx1"/>
              </a:solidFill>
              <a:prstDash val="solid"/>
            </a:ln>
          </c:spPr>
          <c:dLbls>
            <c:spPr>
              <a:noFill/>
              <a:ln w="23634">
                <a:noFill/>
              </a:ln>
            </c:spPr>
            <c:txPr>
              <a:bodyPr/>
              <a:lstStyle/>
              <a:p>
                <a:pPr>
                  <a:defRPr b="1">
                    <a:solidFill>
                      <a:schemeClr val="tx1"/>
                    </a:solidFill>
                  </a:defRPr>
                </a:pPr>
                <a:endParaRPr lang="en-US"/>
              </a:p>
            </c:txPr>
            <c:dLblPos val="ctr"/>
            <c:showVal val="1"/>
          </c:dLbls>
          <c:cat>
            <c:strRef>
              <c:f>Sheet1!$A$2</c:f>
              <c:strCache>
                <c:ptCount val="1"/>
                <c:pt idx="0">
                  <c:v>$5 monthly or $60 annually?</c:v>
                </c:pt>
              </c:strCache>
            </c:strRef>
          </c:cat>
          <c:val>
            <c:numRef>
              <c:f>Sheet1!$C$2</c:f>
              <c:numCache>
                <c:formatCode>General</c:formatCode>
                <c:ptCount val="1"/>
                <c:pt idx="0">
                  <c:v>13.0</c:v>
                </c:pt>
              </c:numCache>
            </c:numRef>
          </c:val>
        </c:ser>
        <c:ser>
          <c:idx val="2"/>
          <c:order val="2"/>
          <c:tx>
            <c:strRef>
              <c:f>Sheet1!$D$1</c:f>
              <c:strCache>
                <c:ptCount val="1"/>
                <c:pt idx="0">
                  <c:v>Yes</c:v>
                </c:pt>
              </c:strCache>
            </c:strRef>
          </c:tx>
          <c:spPr>
            <a:solidFill>
              <a:srgbClr val="52A400"/>
            </a:solidFill>
            <a:ln>
              <a:solidFill>
                <a:schemeClr val="tx1"/>
              </a:solidFill>
            </a:ln>
          </c:spPr>
          <c:dLbls>
            <c:txPr>
              <a:bodyPr/>
              <a:lstStyle/>
              <a:p>
                <a:pPr>
                  <a:defRPr b="1">
                    <a:solidFill>
                      <a:schemeClr val="bg1"/>
                    </a:solidFill>
                  </a:defRPr>
                </a:pPr>
                <a:endParaRPr lang="en-US"/>
              </a:p>
            </c:txPr>
            <c:showVal val="1"/>
          </c:dLbls>
          <c:cat>
            <c:strRef>
              <c:f>Sheet1!$A$2</c:f>
              <c:strCache>
                <c:ptCount val="1"/>
                <c:pt idx="0">
                  <c:v>$5 monthly or $60 annually?</c:v>
                </c:pt>
              </c:strCache>
            </c:strRef>
          </c:cat>
          <c:val>
            <c:numRef>
              <c:f>Sheet1!$D$2</c:f>
              <c:numCache>
                <c:formatCode>General</c:formatCode>
                <c:ptCount val="1"/>
                <c:pt idx="0">
                  <c:v>86.0</c:v>
                </c:pt>
              </c:numCache>
            </c:numRef>
          </c:val>
        </c:ser>
        <c:dLbls>
          <c:showVal val="1"/>
        </c:dLbls>
        <c:overlap val="100"/>
        <c:axId val="692262040"/>
        <c:axId val="692250920"/>
      </c:barChart>
      <c:catAx>
        <c:axId val="692262040"/>
        <c:scaling>
          <c:orientation val="minMax"/>
        </c:scaling>
        <c:axPos val="l"/>
        <c:numFmt formatCode="General" sourceLinked="1"/>
        <c:tickLblPos val="nextTo"/>
        <c:spPr>
          <a:ln w="2954">
            <a:solidFill>
              <a:schemeClr val="tx1"/>
            </a:solidFill>
            <a:prstDash val="solid"/>
          </a:ln>
        </c:spPr>
        <c:txPr>
          <a:bodyPr rot="0" vert="horz"/>
          <a:lstStyle/>
          <a:p>
            <a:pPr>
              <a:defRPr sz="1100"/>
            </a:pPr>
            <a:endParaRPr lang="en-US"/>
          </a:p>
        </c:txPr>
        <c:crossAx val="692250920"/>
        <c:crosses val="autoZero"/>
        <c:auto val="1"/>
        <c:lblAlgn val="ctr"/>
        <c:lblOffset val="100"/>
      </c:catAx>
      <c:valAx>
        <c:axId val="692250920"/>
        <c:scaling>
          <c:orientation val="minMax"/>
          <c:max val="100.0"/>
        </c:scaling>
        <c:delete val="1"/>
        <c:axPos val="b"/>
        <c:numFmt formatCode="General" sourceLinked="1"/>
        <c:tickLblPos val="nextTo"/>
        <c:crossAx val="692262040"/>
        <c:crosses val="autoZero"/>
        <c:crossBetween val="between"/>
        <c:majorUnit val="20.0"/>
        <c:minorUnit val="2.0"/>
      </c:valAx>
      <c:spPr>
        <a:noFill/>
        <a:ln w="23634">
          <a:noFill/>
        </a:ln>
      </c:spPr>
    </c:plotArea>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7401471047868"/>
          <c:y val="0.0253456221198157"/>
          <c:w val="0.566598219883706"/>
          <c:h val="0.75"/>
        </c:manualLayout>
      </c:layout>
      <c:barChart>
        <c:barDir val="bar"/>
        <c:grouping val="stacked"/>
        <c:ser>
          <c:idx val="1"/>
          <c:order val="0"/>
          <c:tx>
            <c:strRef>
              <c:f>Sheet1!$B$1</c:f>
              <c:strCache>
                <c:ptCount val="1"/>
                <c:pt idx="0">
                  <c:v>DK</c:v>
                </c:pt>
              </c:strCache>
            </c:strRef>
          </c:tx>
          <c:spPr>
            <a:solidFill>
              <a:srgbClr val="808080">
                <a:lumMod val="40000"/>
                <a:lumOff val="60000"/>
              </a:srgbClr>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c:f>
              <c:strCache>
                <c:ptCount val="1"/>
                <c:pt idx="0">
                  <c:v>$8 monthly or $96 annually?</c:v>
                </c:pt>
              </c:strCache>
            </c:strRef>
          </c:cat>
          <c:val>
            <c:numRef>
              <c:f>Sheet1!$B$2</c:f>
              <c:numCache>
                <c:formatCode>General</c:formatCode>
                <c:ptCount val="1"/>
                <c:pt idx="0">
                  <c:v>4.0</c:v>
                </c:pt>
              </c:numCache>
            </c:numRef>
          </c:val>
        </c:ser>
        <c:ser>
          <c:idx val="0"/>
          <c:order val="1"/>
          <c:tx>
            <c:strRef>
              <c:f>Sheet1!$C$1</c:f>
              <c:strCache>
                <c:ptCount val="1"/>
                <c:pt idx="0">
                  <c:v>No</c:v>
                </c:pt>
              </c:strCache>
            </c:strRef>
          </c:tx>
          <c:spPr>
            <a:solidFill>
              <a:srgbClr val="FF0000"/>
            </a:solidFill>
            <a:ln w="11817">
              <a:solidFill>
                <a:schemeClr val="tx1"/>
              </a:solidFill>
              <a:prstDash val="solid"/>
            </a:ln>
          </c:spPr>
          <c:dLbls>
            <c:spPr>
              <a:noFill/>
              <a:ln w="23634">
                <a:noFill/>
              </a:ln>
            </c:spPr>
            <c:txPr>
              <a:bodyPr/>
              <a:lstStyle/>
              <a:p>
                <a:pPr>
                  <a:defRPr b="1">
                    <a:solidFill>
                      <a:schemeClr val="tx1"/>
                    </a:solidFill>
                  </a:defRPr>
                </a:pPr>
                <a:endParaRPr lang="en-US"/>
              </a:p>
            </c:txPr>
            <c:dLblPos val="ctr"/>
            <c:showVal val="1"/>
          </c:dLbls>
          <c:cat>
            <c:strRef>
              <c:f>Sheet1!$A$2</c:f>
              <c:strCache>
                <c:ptCount val="1"/>
                <c:pt idx="0">
                  <c:v>$8 monthly or $96 annually?</c:v>
                </c:pt>
              </c:strCache>
            </c:strRef>
          </c:cat>
          <c:val>
            <c:numRef>
              <c:f>Sheet1!$C$2</c:f>
              <c:numCache>
                <c:formatCode>General</c:formatCode>
                <c:ptCount val="1"/>
                <c:pt idx="0">
                  <c:v>18.0</c:v>
                </c:pt>
              </c:numCache>
            </c:numRef>
          </c:val>
        </c:ser>
        <c:ser>
          <c:idx val="2"/>
          <c:order val="2"/>
          <c:tx>
            <c:strRef>
              <c:f>Sheet1!$D$1</c:f>
              <c:strCache>
                <c:ptCount val="1"/>
                <c:pt idx="0">
                  <c:v>Yes</c:v>
                </c:pt>
              </c:strCache>
            </c:strRef>
          </c:tx>
          <c:spPr>
            <a:solidFill>
              <a:srgbClr val="52A400"/>
            </a:solidFill>
            <a:ln>
              <a:solidFill>
                <a:schemeClr val="tx1"/>
              </a:solidFill>
            </a:ln>
          </c:spPr>
          <c:dLbls>
            <c:txPr>
              <a:bodyPr/>
              <a:lstStyle/>
              <a:p>
                <a:pPr>
                  <a:defRPr b="1">
                    <a:solidFill>
                      <a:schemeClr val="bg1"/>
                    </a:solidFill>
                  </a:defRPr>
                </a:pPr>
                <a:endParaRPr lang="en-US"/>
              </a:p>
            </c:txPr>
            <c:showVal val="1"/>
          </c:dLbls>
          <c:cat>
            <c:strRef>
              <c:f>Sheet1!$A$2</c:f>
              <c:strCache>
                <c:ptCount val="1"/>
                <c:pt idx="0">
                  <c:v>$8 monthly or $96 annually?</c:v>
                </c:pt>
              </c:strCache>
            </c:strRef>
          </c:cat>
          <c:val>
            <c:numRef>
              <c:f>Sheet1!$D$2</c:f>
              <c:numCache>
                <c:formatCode>General</c:formatCode>
                <c:ptCount val="1"/>
                <c:pt idx="0">
                  <c:v>77.0</c:v>
                </c:pt>
              </c:numCache>
            </c:numRef>
          </c:val>
        </c:ser>
        <c:dLbls>
          <c:showVal val="1"/>
        </c:dLbls>
        <c:overlap val="100"/>
        <c:axId val="692320728"/>
        <c:axId val="692309656"/>
      </c:barChart>
      <c:catAx>
        <c:axId val="692320728"/>
        <c:scaling>
          <c:orientation val="minMax"/>
        </c:scaling>
        <c:axPos val="l"/>
        <c:numFmt formatCode="General" sourceLinked="1"/>
        <c:tickLblPos val="nextTo"/>
        <c:spPr>
          <a:ln w="2954">
            <a:solidFill>
              <a:schemeClr val="tx1"/>
            </a:solidFill>
            <a:prstDash val="solid"/>
          </a:ln>
        </c:spPr>
        <c:txPr>
          <a:bodyPr rot="0" vert="horz"/>
          <a:lstStyle/>
          <a:p>
            <a:pPr>
              <a:defRPr sz="1100"/>
            </a:pPr>
            <a:endParaRPr lang="en-US"/>
          </a:p>
        </c:txPr>
        <c:crossAx val="692309656"/>
        <c:crosses val="autoZero"/>
        <c:auto val="1"/>
        <c:lblAlgn val="ctr"/>
        <c:lblOffset val="100"/>
      </c:catAx>
      <c:valAx>
        <c:axId val="692309656"/>
        <c:scaling>
          <c:orientation val="minMax"/>
          <c:max val="100.0"/>
        </c:scaling>
        <c:delete val="1"/>
        <c:axPos val="b"/>
        <c:numFmt formatCode="General" sourceLinked="1"/>
        <c:tickLblPos val="nextTo"/>
        <c:crossAx val="692320728"/>
        <c:crosses val="autoZero"/>
        <c:crossBetween val="between"/>
        <c:majorUnit val="20.0"/>
        <c:minorUnit val="2.0"/>
      </c:valAx>
      <c:spPr>
        <a:noFill/>
        <a:ln w="23634">
          <a:noFill/>
        </a:ln>
      </c:spPr>
    </c:plotArea>
    <c:legend>
      <c:legendPos val="b"/>
      <c:layout>
        <c:manualLayout>
          <c:xMode val="edge"/>
          <c:yMode val="edge"/>
          <c:x val="0.0806101599336601"/>
          <c:y val="0.677473248536241"/>
          <c:w val="0.27063832075095"/>
          <c:h val="0.245603674540682"/>
        </c:manualLayout>
      </c:layout>
      <c:spPr>
        <a:ln>
          <a:solidFill>
            <a:srgbClr val="000000"/>
          </a:solidFill>
        </a:ln>
      </c:spPr>
    </c:legend>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390322776748495"/>
          <c:y val="0.0253456221198157"/>
          <c:w val="0.580683620889301"/>
          <c:h val="0.740047049764816"/>
        </c:manualLayout>
      </c:layout>
      <c:barChart>
        <c:barDir val="bar"/>
        <c:grouping val="clustered"/>
        <c:ser>
          <c:idx val="1"/>
          <c:order val="0"/>
          <c:spPr>
            <a:solidFill>
              <a:schemeClr val="accent2">
                <a:lumMod val="75000"/>
              </a:schemeClr>
            </a:solidFill>
            <a:ln w="11817">
              <a:solidFill>
                <a:schemeClr val="tx1"/>
              </a:solidFill>
              <a:prstDash val="solid"/>
            </a:ln>
          </c:spPr>
          <c:dLbls>
            <c:spPr>
              <a:noFill/>
              <a:ln w="23634">
                <a:noFill/>
              </a:ln>
            </c:spPr>
            <c:txPr>
              <a:bodyPr/>
              <a:lstStyle/>
              <a:p>
                <a:pPr>
                  <a:defRPr sz="1303" b="0" i="0" u="none" strike="noStrike" baseline="0">
                    <a:solidFill>
                      <a:schemeClr val="tx1"/>
                    </a:solidFill>
                    <a:latin typeface="Times New Roman"/>
                    <a:ea typeface="Times New Roman"/>
                    <a:cs typeface="Times New Roman"/>
                  </a:defRPr>
                </a:pPr>
                <a:endParaRPr lang="en-US"/>
              </a:p>
            </c:txPr>
            <c:showVal val="1"/>
          </c:dLbls>
          <c:cat>
            <c:strRef>
              <c:f>Sheet1!$B$1:$F$1</c:f>
              <c:strCache>
                <c:ptCount val="5"/>
                <c:pt idx="0">
                  <c:v>Long-term resident</c:v>
                </c:pt>
                <c:pt idx="1">
                  <c:v>Remains small/rural</c:v>
                </c:pt>
                <c:pt idx="2">
                  <c:v>Like the neighborhood/location</c:v>
                </c:pt>
                <c:pt idx="3">
                  <c:v>Good school system</c:v>
                </c:pt>
                <c:pt idx="4">
                  <c:v>Good quality of life/good place for families</c:v>
                </c:pt>
              </c:strCache>
            </c:strRef>
          </c:cat>
          <c:val>
            <c:numRef>
              <c:f>Sheet1!$B$2:$F$2</c:f>
              <c:numCache>
                <c:formatCode>General</c:formatCode>
                <c:ptCount val="5"/>
                <c:pt idx="0">
                  <c:v>7.0</c:v>
                </c:pt>
                <c:pt idx="1">
                  <c:v>18.0</c:v>
                </c:pt>
                <c:pt idx="2">
                  <c:v>28.0</c:v>
                </c:pt>
                <c:pt idx="3">
                  <c:v>38.0</c:v>
                </c:pt>
                <c:pt idx="4">
                  <c:v>73.0</c:v>
                </c:pt>
              </c:numCache>
            </c:numRef>
          </c:val>
        </c:ser>
        <c:dLbls>
          <c:showVal val="1"/>
        </c:dLbls>
        <c:axId val="672628456"/>
        <c:axId val="672534744"/>
      </c:barChart>
      <c:catAx>
        <c:axId val="672628456"/>
        <c:scaling>
          <c:orientation val="minMax"/>
        </c:scaling>
        <c:axPos val="l"/>
        <c:numFmt formatCode="General" sourceLinked="1"/>
        <c:tickLblPos val="nextTo"/>
        <c:spPr>
          <a:ln w="2954">
            <a:solidFill>
              <a:schemeClr val="tx1"/>
            </a:solidFill>
            <a:prstDash val="solid"/>
          </a:ln>
        </c:spPr>
        <c:txPr>
          <a:bodyPr rot="0" vert="horz"/>
          <a:lstStyle/>
          <a:p>
            <a:pPr>
              <a:defRPr sz="1303" b="0" i="0" u="none" strike="noStrike" baseline="0">
                <a:solidFill>
                  <a:schemeClr val="tx1"/>
                </a:solidFill>
                <a:latin typeface="Times New Roman"/>
                <a:ea typeface="Times New Roman"/>
                <a:cs typeface="Times New Roman"/>
              </a:defRPr>
            </a:pPr>
            <a:endParaRPr lang="en-US"/>
          </a:p>
        </c:txPr>
        <c:crossAx val="672534744"/>
        <c:crosses val="autoZero"/>
        <c:auto val="1"/>
        <c:lblAlgn val="ctr"/>
        <c:lblOffset val="100"/>
        <c:tickLblSkip val="1"/>
        <c:tickMarkSkip val="1"/>
      </c:catAx>
      <c:valAx>
        <c:axId val="672534744"/>
        <c:scaling>
          <c:orientation val="minMax"/>
          <c:max val="100.0"/>
        </c:scaling>
        <c:axPos val="b"/>
        <c:title>
          <c:tx>
            <c:rich>
              <a:bodyPr/>
              <a:lstStyle/>
              <a:p>
                <a:pPr>
                  <a:defRPr sz="1303" b="0" i="0" u="none" strike="noStrike" baseline="0">
                    <a:solidFill>
                      <a:schemeClr val="tx1"/>
                    </a:solidFill>
                    <a:latin typeface="Times New Roman"/>
                    <a:ea typeface="Times New Roman"/>
                    <a:cs typeface="Times New Roman"/>
                  </a:defRPr>
                </a:pPr>
                <a:r>
                  <a:rPr lang="en-US" dirty="0"/>
                  <a:t>Percent</a:t>
                </a:r>
              </a:p>
            </c:rich>
          </c:tx>
          <c:layout>
            <c:manualLayout>
              <c:xMode val="edge"/>
              <c:yMode val="edge"/>
              <c:x val="0.644311890259001"/>
              <c:y val="0.83913717231383"/>
            </c:manualLayout>
          </c:layout>
          <c:spPr>
            <a:noFill/>
            <a:ln w="23634">
              <a:noFill/>
            </a:ln>
          </c:spPr>
        </c:title>
        <c:numFmt formatCode="General" sourceLinked="1"/>
        <c:tickLblPos val="nextTo"/>
        <c:spPr>
          <a:ln w="2954">
            <a:solidFill>
              <a:schemeClr val="tx1"/>
            </a:solidFill>
            <a:prstDash val="solid"/>
          </a:ln>
        </c:spPr>
        <c:txPr>
          <a:bodyPr rot="0" vert="horz"/>
          <a:lstStyle/>
          <a:p>
            <a:pPr>
              <a:defRPr sz="1303" b="0" i="0" u="none" strike="noStrike" baseline="0">
                <a:solidFill>
                  <a:schemeClr val="tx1"/>
                </a:solidFill>
                <a:latin typeface="Times New Roman"/>
                <a:ea typeface="Times New Roman"/>
                <a:cs typeface="Times New Roman"/>
              </a:defRPr>
            </a:pPr>
            <a:endParaRPr lang="en-US"/>
          </a:p>
        </c:txPr>
        <c:crossAx val="672628456"/>
        <c:crosses val="autoZero"/>
        <c:crossBetween val="between"/>
        <c:majorUnit val="20.0"/>
        <c:minorUnit val="2.0"/>
      </c:valAx>
      <c:spPr>
        <a:noFill/>
        <a:ln w="23634">
          <a:noFill/>
        </a:ln>
      </c:spPr>
    </c:plotArea>
    <c:plotVisOnly val="1"/>
    <c:dispBlanksAs val="gap"/>
  </c:chart>
  <c:spPr>
    <a:noFill/>
    <a:ln>
      <a:noFill/>
    </a:ln>
  </c:spPr>
  <c:txPr>
    <a:bodyPr/>
    <a:lstStyle/>
    <a:p>
      <a:pPr>
        <a:defRPr sz="1628" b="1" i="0" u="none" strike="noStrike" baseline="0">
          <a:solidFill>
            <a:schemeClr val="tx1"/>
          </a:solidFill>
          <a:latin typeface="Times New Roman"/>
          <a:ea typeface="Times New Roman"/>
          <a:cs typeface="Times New Roman"/>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98275862068966"/>
          <c:y val="0.221095334685598"/>
          <c:w val="0.56896551724138"/>
          <c:h val="0.535496957403651"/>
        </c:manualLayout>
      </c:layout>
      <c:pieChart>
        <c:varyColors val="1"/>
        <c:ser>
          <c:idx val="0"/>
          <c:order val="0"/>
          <c:tx>
            <c:strRef>
              <c:f>Sheet1!$A$2</c:f>
              <c:strCache>
                <c:ptCount val="1"/>
              </c:strCache>
            </c:strRef>
          </c:tx>
          <c:spPr>
            <a:ln w="13075">
              <a:solidFill>
                <a:schemeClr val="tx1"/>
              </a:solidFill>
              <a:prstDash val="solid"/>
            </a:ln>
          </c:spPr>
          <c:dPt>
            <c:idx val="0"/>
            <c:spPr>
              <a:solidFill>
                <a:schemeClr val="accent2"/>
              </a:solidFill>
              <a:ln w="13075">
                <a:solidFill>
                  <a:schemeClr val="tx1"/>
                </a:solidFill>
                <a:prstDash val="solid"/>
              </a:ln>
            </c:spPr>
          </c:dPt>
          <c:dPt>
            <c:idx val="1"/>
            <c:spPr>
              <a:solidFill>
                <a:srgbClr val="FF99CC"/>
              </a:solidFill>
              <a:ln w="13075">
                <a:solidFill>
                  <a:schemeClr val="tx1"/>
                </a:solidFill>
                <a:prstDash val="solid"/>
              </a:ln>
            </c:spPr>
          </c:dPt>
          <c:dLbls>
            <c:numFmt formatCode="0%" sourceLinked="0"/>
            <c:spPr>
              <a:noFill/>
              <a:ln w="26149">
                <a:noFill/>
              </a:ln>
            </c:spPr>
            <c:txPr>
              <a:bodyPr/>
              <a:lstStyle/>
              <a:p>
                <a:pPr>
                  <a:defRPr sz="1441" b="1" i="0" u="none" strike="noStrike" baseline="0">
                    <a:solidFill>
                      <a:schemeClr val="bg1"/>
                    </a:solidFill>
                    <a:latin typeface="Times New Roman"/>
                    <a:ea typeface="Times New Roman"/>
                    <a:cs typeface="Times New Roman"/>
                  </a:defRPr>
                </a:pPr>
                <a:endParaRPr lang="en-US"/>
              </a:p>
            </c:txPr>
            <c:showCatName val="1"/>
            <c:showPercent val="1"/>
            <c:showLeaderLines val="1"/>
          </c:dLbls>
          <c:cat>
            <c:strRef>
              <c:f>Sheet1!$B$1:$C$1</c:f>
              <c:strCache>
                <c:ptCount val="2"/>
                <c:pt idx="0">
                  <c:v>Male</c:v>
                </c:pt>
                <c:pt idx="1">
                  <c:v>Female</c:v>
                </c:pt>
              </c:strCache>
            </c:strRef>
          </c:cat>
          <c:val>
            <c:numRef>
              <c:f>Sheet1!$B$2:$C$2</c:f>
              <c:numCache>
                <c:formatCode>General</c:formatCode>
                <c:ptCount val="2"/>
                <c:pt idx="0">
                  <c:v>48.0</c:v>
                </c:pt>
                <c:pt idx="1">
                  <c:v>52.0</c:v>
                </c:pt>
              </c:numCache>
            </c:numRef>
          </c:val>
        </c:ser>
        <c:firstSliceAng val="180"/>
      </c:pieChart>
      <c:spPr>
        <a:noFill/>
        <a:ln w="26149">
          <a:noFill/>
        </a:ln>
      </c:spPr>
    </c:plotArea>
    <c:plotVisOnly val="1"/>
    <c:dispBlanksAs val="zero"/>
  </c:chart>
  <c:spPr>
    <a:noFill/>
    <a:ln>
      <a:noFill/>
    </a:ln>
  </c:spPr>
  <c:txPr>
    <a:bodyPr/>
    <a:lstStyle/>
    <a:p>
      <a:pPr>
        <a:defRPr sz="1853" b="1" i="0" u="none" strike="noStrike" baseline="0">
          <a:solidFill>
            <a:schemeClr val="tx1"/>
          </a:solidFill>
          <a:latin typeface="Times New Roman"/>
          <a:ea typeface="Times New Roman"/>
          <a:cs typeface="Times New Roman"/>
        </a:defRPr>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741758241758242"/>
          <c:y val="0.0450236966824645"/>
          <c:w val="0.885147161544323"/>
          <c:h val="0.845971563981043"/>
        </c:manualLayout>
      </c:layout>
      <c:barChart>
        <c:barDir val="col"/>
        <c:grouping val="clustered"/>
        <c:ser>
          <c:idx val="2"/>
          <c:order val="0"/>
          <c:tx>
            <c:strRef>
              <c:f>Sheet1!$A$2</c:f>
              <c:strCache>
                <c:ptCount val="1"/>
                <c:pt idx="0">
                  <c:v>2008</c:v>
                </c:pt>
              </c:strCache>
            </c:strRef>
          </c:tx>
          <c:spPr>
            <a:solidFill>
              <a:schemeClr val="accent1"/>
            </a:solidFill>
            <a:ln w="11564">
              <a:solidFill>
                <a:schemeClr val="tx1"/>
              </a:solidFill>
              <a:prstDash val="solid"/>
            </a:ln>
          </c:spPr>
          <c:dLbls>
            <c:spPr>
              <a:noFill/>
              <a:ln w="23128">
                <a:noFill/>
              </a:ln>
            </c:spPr>
            <c:txPr>
              <a:bodyPr/>
              <a:lstStyle/>
              <a:p>
                <a:pPr>
                  <a:defRPr sz="1457" b="0" i="0" u="none" strike="noStrike" baseline="0">
                    <a:solidFill>
                      <a:schemeClr val="tx1"/>
                    </a:solidFill>
                    <a:latin typeface="Times New Roman"/>
                    <a:ea typeface="Times New Roman"/>
                    <a:cs typeface="Times New Roman"/>
                  </a:defRPr>
                </a:pPr>
                <a:endParaRPr lang="en-US"/>
              </a:p>
            </c:txPr>
            <c:showVal val="1"/>
          </c:dLbls>
          <c:cat>
            <c:strRef>
              <c:f>Sheet1!$B$1:$H$1</c:f>
              <c:strCache>
                <c:ptCount val="7"/>
                <c:pt idx="0">
                  <c:v>18-24</c:v>
                </c:pt>
                <c:pt idx="1">
                  <c:v>25-34</c:v>
                </c:pt>
                <c:pt idx="2">
                  <c:v>35-44</c:v>
                </c:pt>
                <c:pt idx="3">
                  <c:v>45-54</c:v>
                </c:pt>
                <c:pt idx="4">
                  <c:v>55-64</c:v>
                </c:pt>
                <c:pt idx="5">
                  <c:v>65-74</c:v>
                </c:pt>
                <c:pt idx="6">
                  <c:v>75+</c:v>
                </c:pt>
              </c:strCache>
            </c:strRef>
          </c:cat>
          <c:val>
            <c:numRef>
              <c:f>Sheet1!$B$2:$H$2</c:f>
              <c:numCache>
                <c:formatCode>General</c:formatCode>
                <c:ptCount val="7"/>
                <c:pt idx="0">
                  <c:v>8.0</c:v>
                </c:pt>
                <c:pt idx="1">
                  <c:v>3.0</c:v>
                </c:pt>
                <c:pt idx="2">
                  <c:v>25.0</c:v>
                </c:pt>
                <c:pt idx="3">
                  <c:v>18.0</c:v>
                </c:pt>
                <c:pt idx="4">
                  <c:v>23.0</c:v>
                </c:pt>
                <c:pt idx="5">
                  <c:v>13.0</c:v>
                </c:pt>
                <c:pt idx="6">
                  <c:v>9.0</c:v>
                </c:pt>
              </c:numCache>
            </c:numRef>
          </c:val>
        </c:ser>
        <c:dLbls>
          <c:showVal val="1"/>
        </c:dLbls>
        <c:gapWidth val="100"/>
        <c:axId val="692459064"/>
        <c:axId val="692462600"/>
      </c:barChart>
      <c:catAx>
        <c:axId val="692459064"/>
        <c:scaling>
          <c:orientation val="minMax"/>
        </c:scaling>
        <c:axPos val="b"/>
        <c:numFmt formatCode="General" sourceLinked="1"/>
        <c:tickLblPos val="nextTo"/>
        <c:spPr>
          <a:ln w="2891">
            <a:solidFill>
              <a:schemeClr val="tx1"/>
            </a:solidFill>
            <a:prstDash val="solid"/>
          </a:ln>
        </c:spPr>
        <c:txPr>
          <a:bodyPr rot="0" vert="horz"/>
          <a:lstStyle/>
          <a:p>
            <a:pPr>
              <a:defRPr sz="1275" b="0" i="0" u="none" strike="noStrike" baseline="0">
                <a:solidFill>
                  <a:schemeClr val="tx1"/>
                </a:solidFill>
                <a:latin typeface="Times New Roman"/>
                <a:ea typeface="Times New Roman"/>
                <a:cs typeface="Times New Roman"/>
              </a:defRPr>
            </a:pPr>
            <a:endParaRPr lang="en-US"/>
          </a:p>
        </c:txPr>
        <c:crossAx val="692462600"/>
        <c:crosses val="autoZero"/>
        <c:auto val="1"/>
        <c:lblAlgn val="ctr"/>
        <c:lblOffset val="100"/>
        <c:tickLblSkip val="1"/>
        <c:tickMarkSkip val="1"/>
      </c:catAx>
      <c:valAx>
        <c:axId val="692462600"/>
        <c:scaling>
          <c:orientation val="minMax"/>
          <c:max val="100.0"/>
        </c:scaling>
        <c:axPos val="l"/>
        <c:numFmt formatCode="General" sourceLinked="1"/>
        <c:tickLblPos val="nextTo"/>
        <c:spPr>
          <a:ln w="2891">
            <a:solidFill>
              <a:schemeClr val="tx1"/>
            </a:solidFill>
            <a:prstDash val="solid"/>
          </a:ln>
        </c:spPr>
        <c:txPr>
          <a:bodyPr rot="0" vert="horz"/>
          <a:lstStyle/>
          <a:p>
            <a:pPr>
              <a:defRPr sz="1457" b="0" i="0" u="none" strike="noStrike" baseline="0">
                <a:solidFill>
                  <a:schemeClr val="tx1"/>
                </a:solidFill>
                <a:latin typeface="Times New Roman"/>
                <a:ea typeface="Times New Roman"/>
                <a:cs typeface="Times New Roman"/>
              </a:defRPr>
            </a:pPr>
            <a:endParaRPr lang="en-US"/>
          </a:p>
        </c:txPr>
        <c:crossAx val="692459064"/>
        <c:crosses val="autoZero"/>
        <c:crossBetween val="between"/>
        <c:majorUnit val="20.0"/>
        <c:minorUnit val="1.0"/>
      </c:valAx>
      <c:spPr>
        <a:noFill/>
        <a:ln w="23128">
          <a:noFill/>
        </a:ln>
      </c:spPr>
    </c:plotArea>
    <c:plotVisOnly val="1"/>
    <c:dispBlanksAs val="gap"/>
  </c:chart>
  <c:spPr>
    <a:noFill/>
    <a:ln>
      <a:noFill/>
    </a:ln>
  </c:spPr>
  <c:txPr>
    <a:bodyPr/>
    <a:lstStyle/>
    <a:p>
      <a:pPr>
        <a:defRPr sz="1639" b="1" i="0" u="none" strike="noStrike" baseline="0">
          <a:solidFill>
            <a:schemeClr val="tx1"/>
          </a:solidFill>
          <a:latin typeface="Times New Roman"/>
          <a:ea typeface="Times New Roman"/>
          <a:cs typeface="Times New Roman"/>
        </a:defRPr>
      </a:pPr>
      <a:endParaRPr lang="en-US"/>
    </a:p>
  </c:txPr>
  <c:externalData r:id="rId1"/>
  <c:userShapes r:id="rId2"/>
</c:chartSpace>
</file>

<file path=ppt/charts/chart22.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0741758241758242"/>
          <c:y val="0.0450236966824645"/>
          <c:w val="0.927197802197803"/>
          <c:h val="0.727488151658768"/>
        </c:manualLayout>
      </c:layout>
      <c:barChart>
        <c:barDir val="col"/>
        <c:grouping val="clustered"/>
        <c:ser>
          <c:idx val="1"/>
          <c:order val="0"/>
          <c:tx>
            <c:strRef>
              <c:f>Sheet1!$A$2</c:f>
              <c:strCache>
                <c:ptCount val="1"/>
                <c:pt idx="0">
                  <c:v>2005</c:v>
                </c:pt>
              </c:strCache>
            </c:strRef>
          </c:tx>
          <c:spPr>
            <a:solidFill>
              <a:schemeClr val="accent1"/>
            </a:solidFill>
            <a:ln w="11977">
              <a:solidFill>
                <a:schemeClr val="tx1"/>
              </a:solidFill>
              <a:prstDash val="solid"/>
            </a:ln>
          </c:spPr>
          <c:dLbls>
            <c:spPr>
              <a:noFill/>
              <a:ln w="23954">
                <a:noFill/>
              </a:ln>
            </c:spPr>
            <c:txPr>
              <a:bodyPr/>
              <a:lstStyle/>
              <a:p>
                <a:pPr>
                  <a:defRPr sz="1509" b="0" i="0" u="none" strike="noStrike" baseline="0">
                    <a:solidFill>
                      <a:schemeClr val="tx1"/>
                    </a:solidFill>
                    <a:latin typeface="Times New Roman"/>
                    <a:ea typeface="Times New Roman"/>
                    <a:cs typeface="Times New Roman"/>
                  </a:defRPr>
                </a:pPr>
                <a:endParaRPr lang="en-US"/>
              </a:p>
            </c:txPr>
            <c:showVal val="1"/>
          </c:dLbls>
          <c:cat>
            <c:strRef>
              <c:f>Sheet1!$B$1:$G$1</c:f>
              <c:strCache>
                <c:ptCount val="6"/>
                <c:pt idx="0">
                  <c:v>Grammar School</c:v>
                </c:pt>
                <c:pt idx="1">
                  <c:v>Attended High School</c:v>
                </c:pt>
                <c:pt idx="2">
                  <c:v>Completed High School</c:v>
                </c:pt>
                <c:pt idx="3">
                  <c:v>Attended College</c:v>
                </c:pt>
                <c:pt idx="4">
                  <c:v>Completed College</c:v>
                </c:pt>
                <c:pt idx="5">
                  <c:v>Post Graduate work</c:v>
                </c:pt>
              </c:strCache>
            </c:strRef>
          </c:cat>
          <c:val>
            <c:numRef>
              <c:f>Sheet1!$B$2:$G$2</c:f>
              <c:numCache>
                <c:formatCode>General</c:formatCode>
                <c:ptCount val="6"/>
                <c:pt idx="0">
                  <c:v>0.0</c:v>
                </c:pt>
                <c:pt idx="1">
                  <c:v>2.0</c:v>
                </c:pt>
                <c:pt idx="2">
                  <c:v>7.0</c:v>
                </c:pt>
                <c:pt idx="3">
                  <c:v>8.0</c:v>
                </c:pt>
                <c:pt idx="4">
                  <c:v>45.0</c:v>
                </c:pt>
                <c:pt idx="5">
                  <c:v>38.0</c:v>
                </c:pt>
              </c:numCache>
            </c:numRef>
          </c:val>
        </c:ser>
        <c:dLbls>
          <c:showVal val="1"/>
        </c:dLbls>
        <c:gapWidth val="100"/>
        <c:axId val="692545032"/>
        <c:axId val="692548504"/>
      </c:barChart>
      <c:catAx>
        <c:axId val="692545032"/>
        <c:scaling>
          <c:orientation val="minMax"/>
        </c:scaling>
        <c:axPos val="b"/>
        <c:numFmt formatCode="General" sourceLinked="1"/>
        <c:tickLblPos val="nextTo"/>
        <c:spPr>
          <a:ln w="2994">
            <a:solidFill>
              <a:schemeClr val="tx1"/>
            </a:solidFill>
            <a:prstDash val="solid"/>
          </a:ln>
        </c:spPr>
        <c:txPr>
          <a:bodyPr rot="0" vert="horz"/>
          <a:lstStyle/>
          <a:p>
            <a:pPr>
              <a:defRPr sz="1320" b="0" i="0" u="none" strike="noStrike" baseline="0">
                <a:solidFill>
                  <a:schemeClr val="tx1"/>
                </a:solidFill>
                <a:latin typeface="Times New Roman"/>
                <a:ea typeface="Times New Roman"/>
                <a:cs typeface="Times New Roman"/>
              </a:defRPr>
            </a:pPr>
            <a:endParaRPr lang="en-US"/>
          </a:p>
        </c:txPr>
        <c:crossAx val="692548504"/>
        <c:crosses val="autoZero"/>
        <c:auto val="1"/>
        <c:lblAlgn val="ctr"/>
        <c:lblOffset val="100"/>
        <c:tickLblSkip val="1"/>
        <c:tickMarkSkip val="1"/>
      </c:catAx>
      <c:valAx>
        <c:axId val="692548504"/>
        <c:scaling>
          <c:orientation val="minMax"/>
          <c:max val="100.0"/>
        </c:scaling>
        <c:axPos val="l"/>
        <c:numFmt formatCode="General" sourceLinked="1"/>
        <c:tickLblPos val="nextTo"/>
        <c:spPr>
          <a:ln w="2994">
            <a:solidFill>
              <a:schemeClr val="tx1"/>
            </a:solidFill>
            <a:prstDash val="solid"/>
          </a:ln>
        </c:spPr>
        <c:txPr>
          <a:bodyPr rot="0" vert="horz"/>
          <a:lstStyle/>
          <a:p>
            <a:pPr>
              <a:defRPr sz="1509" b="0" i="0" u="none" strike="noStrike" baseline="0">
                <a:solidFill>
                  <a:schemeClr val="tx1"/>
                </a:solidFill>
                <a:latin typeface="Times New Roman"/>
                <a:ea typeface="Times New Roman"/>
                <a:cs typeface="Times New Roman"/>
              </a:defRPr>
            </a:pPr>
            <a:endParaRPr lang="en-US"/>
          </a:p>
        </c:txPr>
        <c:crossAx val="692545032"/>
        <c:crosses val="autoZero"/>
        <c:crossBetween val="between"/>
        <c:majorUnit val="20.0"/>
        <c:minorUnit val="1.0"/>
      </c:valAx>
      <c:spPr>
        <a:noFill/>
        <a:ln w="23954">
          <a:noFill/>
        </a:ln>
      </c:spPr>
    </c:plotArea>
    <c:plotVisOnly val="1"/>
    <c:dispBlanksAs val="gap"/>
  </c:chart>
  <c:spPr>
    <a:noFill/>
    <a:ln>
      <a:noFill/>
    </a:ln>
  </c:spPr>
  <c:txPr>
    <a:bodyPr/>
    <a:lstStyle/>
    <a:p>
      <a:pPr>
        <a:defRPr sz="1698" b="1" i="0" u="none" strike="noStrike" baseline="0">
          <a:solidFill>
            <a:schemeClr val="tx1"/>
          </a:solidFill>
          <a:latin typeface="Times New Roman"/>
          <a:ea typeface="Times New Roman"/>
          <a:cs typeface="Times New Roman"/>
        </a:defRPr>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271446862996159"/>
          <c:y val="0.00919540229885058"/>
          <c:w val="0.71190781049936"/>
          <c:h val="0.790804597701149"/>
        </c:manualLayout>
      </c:layout>
      <c:barChart>
        <c:barDir val="bar"/>
        <c:grouping val="clustered"/>
        <c:ser>
          <c:idx val="1"/>
          <c:order val="0"/>
          <c:tx>
            <c:strRef>
              <c:f>Sheet1!$A$2</c:f>
              <c:strCache>
                <c:ptCount val="1"/>
                <c:pt idx="0">
                  <c:v>Total mentioned</c:v>
                </c:pt>
              </c:strCache>
            </c:strRef>
          </c:tx>
          <c:spPr>
            <a:solidFill>
              <a:schemeClr val="accent1"/>
            </a:solidFill>
            <a:ln w="11132">
              <a:solidFill>
                <a:schemeClr val="tx1"/>
              </a:solidFill>
              <a:prstDash val="solid"/>
            </a:ln>
          </c:spPr>
          <c:dLbls>
            <c:spPr>
              <a:noFill/>
              <a:ln w="22264">
                <a:noFill/>
              </a:ln>
            </c:spPr>
            <c:txPr>
              <a:bodyPr/>
              <a:lstStyle/>
              <a:p>
                <a:pPr>
                  <a:defRPr sz="1227" b="0" i="0" u="none" strike="noStrike" baseline="0">
                    <a:solidFill>
                      <a:schemeClr val="tx1"/>
                    </a:solidFill>
                    <a:latin typeface="Times New Roman"/>
                    <a:ea typeface="Times New Roman"/>
                    <a:cs typeface="Times New Roman"/>
                  </a:defRPr>
                </a:pPr>
                <a:endParaRPr lang="en-US"/>
              </a:p>
            </c:txPr>
            <c:showVal val="1"/>
          </c:dLbls>
          <c:cat>
            <c:strRef>
              <c:f>Sheet1!$B$1:$E$1</c:f>
              <c:strCache>
                <c:ptCount val="4"/>
                <c:pt idx="0">
                  <c:v>2-5 years</c:v>
                </c:pt>
                <c:pt idx="1">
                  <c:v>6-10 years</c:v>
                </c:pt>
                <c:pt idx="2">
                  <c:v>11-20 years</c:v>
                </c:pt>
                <c:pt idx="3">
                  <c:v>&gt; 20 years</c:v>
                </c:pt>
              </c:strCache>
            </c:strRef>
          </c:cat>
          <c:val>
            <c:numRef>
              <c:f>Sheet1!$B$2:$E$2</c:f>
              <c:numCache>
                <c:formatCode>General</c:formatCode>
                <c:ptCount val="4"/>
                <c:pt idx="0">
                  <c:v>17.0</c:v>
                </c:pt>
                <c:pt idx="1">
                  <c:v>16.0</c:v>
                </c:pt>
                <c:pt idx="2">
                  <c:v>32.0</c:v>
                </c:pt>
                <c:pt idx="3">
                  <c:v>36.0</c:v>
                </c:pt>
              </c:numCache>
            </c:numRef>
          </c:val>
        </c:ser>
        <c:dLbls>
          <c:showVal val="1"/>
        </c:dLbls>
        <c:axId val="692638104"/>
        <c:axId val="692625288"/>
      </c:barChart>
      <c:catAx>
        <c:axId val="692638104"/>
        <c:scaling>
          <c:orientation val="minMax"/>
        </c:scaling>
        <c:axPos val="l"/>
        <c:numFmt formatCode="General" sourceLinked="1"/>
        <c:tickLblPos val="nextTo"/>
        <c:spPr>
          <a:ln w="2783">
            <a:solidFill>
              <a:schemeClr val="tx1"/>
            </a:solidFill>
            <a:prstDash val="solid"/>
          </a:ln>
        </c:spPr>
        <c:txPr>
          <a:bodyPr rot="0" vert="horz"/>
          <a:lstStyle/>
          <a:p>
            <a:pPr>
              <a:defRPr sz="1052" b="0" i="0" u="none" strike="noStrike" baseline="0">
                <a:solidFill>
                  <a:schemeClr val="tx1"/>
                </a:solidFill>
                <a:latin typeface="Times New Roman"/>
                <a:ea typeface="Times New Roman"/>
                <a:cs typeface="Times New Roman"/>
              </a:defRPr>
            </a:pPr>
            <a:endParaRPr lang="en-US"/>
          </a:p>
        </c:txPr>
        <c:crossAx val="692625288"/>
        <c:crosses val="autoZero"/>
        <c:auto val="1"/>
        <c:lblAlgn val="ctr"/>
        <c:lblOffset val="100"/>
        <c:tickLblSkip val="1"/>
        <c:tickMarkSkip val="1"/>
      </c:catAx>
      <c:valAx>
        <c:axId val="692625288"/>
        <c:scaling>
          <c:orientation val="minMax"/>
          <c:max val="100.0"/>
        </c:scaling>
        <c:axPos val="b"/>
        <c:title>
          <c:tx>
            <c:rich>
              <a:bodyPr/>
              <a:lstStyle/>
              <a:p>
                <a:pPr>
                  <a:defRPr sz="1227" b="0" i="0" u="none" strike="noStrike" baseline="0">
                    <a:solidFill>
                      <a:schemeClr val="tx1"/>
                    </a:solidFill>
                    <a:latin typeface="Times New Roman"/>
                    <a:ea typeface="Times New Roman"/>
                    <a:cs typeface="Times New Roman"/>
                  </a:defRPr>
                </a:pPr>
                <a:r>
                  <a:rPr lang="en-US" dirty="0"/>
                  <a:t>Percent</a:t>
                </a:r>
              </a:p>
            </c:rich>
          </c:tx>
          <c:layout>
            <c:manualLayout>
              <c:xMode val="edge"/>
              <c:yMode val="edge"/>
              <c:x val="0.586427656850192"/>
              <c:y val="0.88735632183908"/>
            </c:manualLayout>
          </c:layout>
          <c:spPr>
            <a:noFill/>
            <a:ln w="22264">
              <a:noFill/>
            </a:ln>
          </c:spPr>
        </c:title>
        <c:numFmt formatCode="General" sourceLinked="1"/>
        <c:tickLblPos val="nextTo"/>
        <c:spPr>
          <a:ln w="2783">
            <a:solidFill>
              <a:schemeClr val="tx1"/>
            </a:solidFill>
            <a:prstDash val="solid"/>
          </a:ln>
        </c:spPr>
        <c:txPr>
          <a:bodyPr rot="0" vert="horz"/>
          <a:lstStyle/>
          <a:p>
            <a:pPr>
              <a:defRPr sz="1052" b="0" i="0" u="none" strike="noStrike" baseline="0">
                <a:solidFill>
                  <a:schemeClr val="tx1"/>
                </a:solidFill>
                <a:latin typeface="Times New Roman"/>
                <a:ea typeface="Times New Roman"/>
                <a:cs typeface="Times New Roman"/>
              </a:defRPr>
            </a:pPr>
            <a:endParaRPr lang="en-US"/>
          </a:p>
        </c:txPr>
        <c:crossAx val="692638104"/>
        <c:crosses val="autoZero"/>
        <c:crossBetween val="between"/>
        <c:majorUnit val="20.0"/>
        <c:minorUnit val="2.0"/>
      </c:valAx>
      <c:spPr>
        <a:noFill/>
        <a:ln w="22264">
          <a:noFill/>
        </a:ln>
      </c:spPr>
    </c:plotArea>
    <c:plotVisOnly val="1"/>
    <c:dispBlanksAs val="gap"/>
  </c:chart>
  <c:spPr>
    <a:noFill/>
    <a:ln>
      <a:noFill/>
    </a:ln>
  </c:spPr>
  <c:txPr>
    <a:bodyPr/>
    <a:lstStyle/>
    <a:p>
      <a:pPr>
        <a:defRPr sz="1534" b="1" i="0" u="none" strike="noStrike" baseline="0">
          <a:solidFill>
            <a:schemeClr val="tx1"/>
          </a:solidFill>
          <a:latin typeface="Times New Roman"/>
          <a:ea typeface="Times New Roman"/>
          <a:cs typeface="Times New Roman"/>
        </a:defRPr>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98275862068966"/>
          <c:y val="0.221095334685598"/>
          <c:w val="0.56896551724138"/>
          <c:h val="0.535496957403651"/>
        </c:manualLayout>
      </c:layout>
      <c:pieChart>
        <c:varyColors val="1"/>
        <c:ser>
          <c:idx val="0"/>
          <c:order val="0"/>
          <c:tx>
            <c:strRef>
              <c:f>Sheet1!$A$2</c:f>
              <c:strCache>
                <c:ptCount val="1"/>
              </c:strCache>
            </c:strRef>
          </c:tx>
          <c:spPr>
            <a:ln w="13075">
              <a:solidFill>
                <a:schemeClr val="tx1"/>
              </a:solidFill>
              <a:prstDash val="solid"/>
            </a:ln>
          </c:spPr>
          <c:dPt>
            <c:idx val="0"/>
            <c:spPr>
              <a:solidFill>
                <a:schemeClr val="accent6"/>
              </a:solidFill>
              <a:ln w="13075">
                <a:solidFill>
                  <a:schemeClr val="tx1"/>
                </a:solidFill>
                <a:prstDash val="solid"/>
              </a:ln>
            </c:spPr>
          </c:dPt>
          <c:dPt>
            <c:idx val="1"/>
            <c:spPr>
              <a:solidFill>
                <a:schemeClr val="accent2">
                  <a:lumMod val="20000"/>
                  <a:lumOff val="80000"/>
                </a:schemeClr>
              </a:solidFill>
              <a:ln w="13075">
                <a:solidFill>
                  <a:schemeClr val="tx1"/>
                </a:solidFill>
                <a:prstDash val="solid"/>
              </a:ln>
            </c:spPr>
          </c:dPt>
          <c:dLbls>
            <c:dLbl>
              <c:idx val="0"/>
              <c:numFmt formatCode="0%" sourceLinked="0"/>
              <c:spPr>
                <a:noFill/>
                <a:ln w="26149">
                  <a:noFill/>
                </a:ln>
              </c:spPr>
              <c:txPr>
                <a:bodyPr/>
                <a:lstStyle/>
                <a:p>
                  <a:pPr>
                    <a:defRPr sz="1441" b="0" i="0" u="none" strike="noStrike" baseline="0">
                      <a:solidFill>
                        <a:schemeClr val="bg1"/>
                      </a:solidFill>
                      <a:latin typeface="Times New Roman"/>
                      <a:ea typeface="Times New Roman"/>
                      <a:cs typeface="Times New Roman"/>
                    </a:defRPr>
                  </a:pPr>
                  <a:endParaRPr lang="en-US"/>
                </a:p>
              </c:txPr>
            </c:dLbl>
            <c:dLbl>
              <c:idx val="1"/>
              <c:layout>
                <c:manualLayout>
                  <c:x val="0.192301023347691"/>
                  <c:y val="-0.00268800826126243"/>
                </c:manualLayout>
              </c:layout>
              <c:showCatName val="1"/>
              <c:showPercent val="1"/>
            </c:dLbl>
            <c:numFmt formatCode="0%" sourceLinked="0"/>
            <c:spPr>
              <a:noFill/>
              <a:ln w="26149">
                <a:noFill/>
              </a:ln>
            </c:spPr>
            <c:txPr>
              <a:bodyPr/>
              <a:lstStyle/>
              <a:p>
                <a:pPr>
                  <a:defRPr sz="1441" b="0" i="0" u="none" strike="noStrike" baseline="0">
                    <a:solidFill>
                      <a:schemeClr val="tx1"/>
                    </a:solidFill>
                    <a:latin typeface="Times New Roman"/>
                    <a:ea typeface="Times New Roman"/>
                    <a:cs typeface="Times New Roman"/>
                  </a:defRPr>
                </a:pPr>
                <a:endParaRPr lang="en-US"/>
              </a:p>
            </c:txPr>
            <c:showCatName val="1"/>
            <c:showPercent val="1"/>
            <c:showLeaderLines val="1"/>
          </c:dLbls>
          <c:cat>
            <c:strRef>
              <c:f>Sheet1!$B$1:$C$1</c:f>
              <c:strCache>
                <c:ptCount val="2"/>
                <c:pt idx="0">
                  <c:v>One or more</c:v>
                </c:pt>
                <c:pt idx="1">
                  <c:v>None</c:v>
                </c:pt>
              </c:strCache>
            </c:strRef>
          </c:cat>
          <c:val>
            <c:numRef>
              <c:f>Sheet1!$B$2:$C$2</c:f>
              <c:numCache>
                <c:formatCode>General</c:formatCode>
                <c:ptCount val="2"/>
                <c:pt idx="0">
                  <c:v>41.0</c:v>
                </c:pt>
                <c:pt idx="1">
                  <c:v>59.0</c:v>
                </c:pt>
              </c:numCache>
            </c:numRef>
          </c:val>
        </c:ser>
        <c:firstSliceAng val="20"/>
      </c:pieChart>
      <c:spPr>
        <a:noFill/>
        <a:ln w="26149">
          <a:noFill/>
        </a:ln>
      </c:spPr>
    </c:plotArea>
    <c:plotVisOnly val="1"/>
    <c:dispBlanksAs val="zero"/>
  </c:chart>
  <c:spPr>
    <a:noFill/>
    <a:ln>
      <a:noFill/>
    </a:ln>
  </c:spPr>
  <c:txPr>
    <a:bodyPr/>
    <a:lstStyle/>
    <a:p>
      <a:pPr>
        <a:defRPr sz="1853" b="1" i="0" u="none" strike="noStrike" baseline="0">
          <a:solidFill>
            <a:schemeClr val="tx1"/>
          </a:solidFill>
          <a:latin typeface="Times New Roman"/>
          <a:ea typeface="Times New Roman"/>
          <a:cs typeface="Times New Roman"/>
        </a:defRPr>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23943661971831"/>
          <c:y val="0.0252873563218391"/>
          <c:w val="0.741357234314981"/>
          <c:h val="0.744827586206897"/>
        </c:manualLayout>
      </c:layout>
      <c:barChart>
        <c:barDir val="bar"/>
        <c:grouping val="clustered"/>
        <c:ser>
          <c:idx val="1"/>
          <c:order val="0"/>
          <c:tx>
            <c:strRef>
              <c:f>Sheet1!$A$2</c:f>
              <c:strCache>
                <c:ptCount val="1"/>
                <c:pt idx="0">
                  <c:v>Total mentioned</c:v>
                </c:pt>
              </c:strCache>
            </c:strRef>
          </c:tx>
          <c:spPr>
            <a:solidFill>
              <a:schemeClr val="accent1"/>
            </a:solidFill>
            <a:ln w="11132">
              <a:solidFill>
                <a:schemeClr val="tx1"/>
              </a:solidFill>
              <a:prstDash val="solid"/>
            </a:ln>
          </c:spPr>
          <c:dLbls>
            <c:spPr>
              <a:noFill/>
              <a:ln w="22264">
                <a:noFill/>
              </a:ln>
            </c:spPr>
            <c:txPr>
              <a:bodyPr/>
              <a:lstStyle/>
              <a:p>
                <a:pPr>
                  <a:defRPr sz="1227" b="0" i="0" u="none" strike="noStrike" baseline="0">
                    <a:solidFill>
                      <a:schemeClr val="tx1"/>
                    </a:solidFill>
                    <a:latin typeface="Times New Roman"/>
                    <a:ea typeface="Times New Roman"/>
                    <a:cs typeface="Times New Roman"/>
                  </a:defRPr>
                </a:pPr>
                <a:endParaRPr lang="en-US"/>
              </a:p>
            </c:txPr>
            <c:showVal val="1"/>
          </c:dLbls>
          <c:cat>
            <c:strRef>
              <c:f>Sheet1!$B$1:$H$1</c:f>
              <c:strCache>
                <c:ptCount val="7"/>
                <c:pt idx="0">
                  <c:v>Don’t know/Refused</c:v>
                </c:pt>
                <c:pt idx="1">
                  <c:v>&lt; $35,000</c:v>
                </c:pt>
                <c:pt idx="2">
                  <c:v>$35,000-$49,999</c:v>
                </c:pt>
                <c:pt idx="3">
                  <c:v>$50,000-$74,999</c:v>
                </c:pt>
                <c:pt idx="4">
                  <c:v>$75,000-$99,999</c:v>
                </c:pt>
                <c:pt idx="5">
                  <c:v>$100,000-$149,999</c:v>
                </c:pt>
                <c:pt idx="6">
                  <c:v>$150,000+</c:v>
                </c:pt>
              </c:strCache>
            </c:strRef>
          </c:cat>
          <c:val>
            <c:numRef>
              <c:f>Sheet1!$B$2:$H$2</c:f>
              <c:numCache>
                <c:formatCode>General</c:formatCode>
                <c:ptCount val="7"/>
                <c:pt idx="0">
                  <c:v>11.0</c:v>
                </c:pt>
                <c:pt idx="1">
                  <c:v>7.0</c:v>
                </c:pt>
                <c:pt idx="2">
                  <c:v>9.0</c:v>
                </c:pt>
                <c:pt idx="3">
                  <c:v>11.0</c:v>
                </c:pt>
                <c:pt idx="4">
                  <c:v>11.0</c:v>
                </c:pt>
                <c:pt idx="5">
                  <c:v>20.0</c:v>
                </c:pt>
                <c:pt idx="6">
                  <c:v>30.0</c:v>
                </c:pt>
              </c:numCache>
            </c:numRef>
          </c:val>
        </c:ser>
        <c:dLbls>
          <c:showVal val="1"/>
        </c:dLbls>
        <c:axId val="692791304"/>
        <c:axId val="692778488"/>
      </c:barChart>
      <c:catAx>
        <c:axId val="692791304"/>
        <c:scaling>
          <c:orientation val="minMax"/>
        </c:scaling>
        <c:axPos val="l"/>
        <c:numFmt formatCode="General" sourceLinked="1"/>
        <c:tickLblPos val="nextTo"/>
        <c:spPr>
          <a:ln w="2783">
            <a:solidFill>
              <a:schemeClr val="tx1"/>
            </a:solidFill>
            <a:prstDash val="solid"/>
          </a:ln>
        </c:spPr>
        <c:txPr>
          <a:bodyPr rot="0" vert="horz"/>
          <a:lstStyle/>
          <a:p>
            <a:pPr>
              <a:defRPr sz="1227" b="0" i="0" u="none" strike="noStrike" baseline="0">
                <a:solidFill>
                  <a:schemeClr val="tx1"/>
                </a:solidFill>
                <a:latin typeface="Times New Roman"/>
                <a:ea typeface="Times New Roman"/>
                <a:cs typeface="Times New Roman"/>
              </a:defRPr>
            </a:pPr>
            <a:endParaRPr lang="en-US"/>
          </a:p>
        </c:txPr>
        <c:crossAx val="692778488"/>
        <c:crosses val="autoZero"/>
        <c:auto val="1"/>
        <c:lblAlgn val="ctr"/>
        <c:lblOffset val="100"/>
        <c:tickLblSkip val="1"/>
        <c:tickMarkSkip val="1"/>
      </c:catAx>
      <c:valAx>
        <c:axId val="692778488"/>
        <c:scaling>
          <c:orientation val="minMax"/>
          <c:max val="100.0"/>
        </c:scaling>
        <c:axPos val="b"/>
        <c:title>
          <c:tx>
            <c:rich>
              <a:bodyPr/>
              <a:lstStyle/>
              <a:p>
                <a:pPr>
                  <a:defRPr sz="1227" b="0" i="0" u="none" strike="noStrike" baseline="0">
                    <a:solidFill>
                      <a:schemeClr val="tx1"/>
                    </a:solidFill>
                    <a:latin typeface="Times New Roman"/>
                    <a:ea typeface="Times New Roman"/>
                    <a:cs typeface="Times New Roman"/>
                  </a:defRPr>
                </a:pPr>
                <a:r>
                  <a:rPr lang="en-US" dirty="0"/>
                  <a:t>Percent</a:t>
                </a:r>
              </a:p>
            </c:rich>
          </c:tx>
          <c:layout>
            <c:manualLayout>
              <c:xMode val="edge"/>
              <c:yMode val="edge"/>
              <c:x val="0.568501920614597"/>
              <c:y val="0.875862068965517"/>
            </c:manualLayout>
          </c:layout>
          <c:spPr>
            <a:noFill/>
            <a:ln w="22264">
              <a:noFill/>
            </a:ln>
          </c:spPr>
        </c:title>
        <c:numFmt formatCode="General" sourceLinked="1"/>
        <c:tickLblPos val="nextTo"/>
        <c:spPr>
          <a:ln w="2783">
            <a:solidFill>
              <a:schemeClr val="tx1"/>
            </a:solidFill>
            <a:prstDash val="solid"/>
          </a:ln>
        </c:spPr>
        <c:txPr>
          <a:bodyPr rot="0" vert="horz"/>
          <a:lstStyle/>
          <a:p>
            <a:pPr>
              <a:defRPr sz="1227" b="0" i="0" u="none" strike="noStrike" baseline="0">
                <a:solidFill>
                  <a:schemeClr val="tx1"/>
                </a:solidFill>
                <a:latin typeface="Times New Roman"/>
                <a:ea typeface="Times New Roman"/>
                <a:cs typeface="Times New Roman"/>
              </a:defRPr>
            </a:pPr>
            <a:endParaRPr lang="en-US"/>
          </a:p>
        </c:txPr>
        <c:crossAx val="692791304"/>
        <c:crosses val="autoZero"/>
        <c:crossBetween val="between"/>
        <c:majorUnit val="20.0"/>
        <c:minorUnit val="2.0"/>
      </c:valAx>
      <c:spPr>
        <a:noFill/>
        <a:ln w="22264">
          <a:noFill/>
        </a:ln>
      </c:spPr>
    </c:plotArea>
    <c:plotVisOnly val="1"/>
    <c:dispBlanksAs val="gap"/>
  </c:chart>
  <c:spPr>
    <a:noFill/>
    <a:ln>
      <a:noFill/>
    </a:ln>
  </c:spPr>
  <c:txPr>
    <a:bodyPr/>
    <a:lstStyle/>
    <a:p>
      <a:pPr>
        <a:defRPr sz="1534" b="1" i="0" u="none" strike="noStrike" baseline="0">
          <a:solidFill>
            <a:schemeClr val="tx1"/>
          </a:solidFill>
          <a:latin typeface="Times New Roman"/>
          <a:ea typeface="Times New Roman"/>
          <a:cs typeface="Times New Roman"/>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52697069116361"/>
          <c:y val="0.0855177536770168"/>
          <c:w val="0.583546587926509"/>
          <c:h val="0.720675031401521"/>
        </c:manualLayout>
      </c:layout>
      <c:pieChart>
        <c:varyColors val="1"/>
        <c:ser>
          <c:idx val="2"/>
          <c:order val="0"/>
          <c:spPr>
            <a:solidFill>
              <a:schemeClr val="accent1">
                <a:lumMod val="50000"/>
              </a:schemeClr>
            </a:solidFill>
            <a:ln w="11720">
              <a:solidFill>
                <a:schemeClr val="tx1"/>
              </a:solidFill>
              <a:prstDash val="solid"/>
            </a:ln>
          </c:spPr>
          <c:dPt>
            <c:idx val="0"/>
            <c:spPr>
              <a:solidFill>
                <a:srgbClr val="FF0000"/>
              </a:solidFill>
              <a:ln w="11720">
                <a:solidFill>
                  <a:schemeClr val="tx1"/>
                </a:solidFill>
                <a:prstDash val="solid"/>
              </a:ln>
            </c:spPr>
          </c:dPt>
          <c:dPt>
            <c:idx val="1"/>
            <c:spPr>
              <a:solidFill>
                <a:srgbClr val="FFDDDD"/>
              </a:solidFill>
              <a:ln w="11720">
                <a:solidFill>
                  <a:schemeClr val="tx1"/>
                </a:solidFill>
                <a:prstDash val="solid"/>
              </a:ln>
            </c:spPr>
          </c:dPt>
          <c:dPt>
            <c:idx val="2"/>
            <c:spPr>
              <a:solidFill>
                <a:schemeClr val="accent2">
                  <a:lumMod val="20000"/>
                  <a:lumOff val="80000"/>
                </a:schemeClr>
              </a:solidFill>
              <a:ln w="11720">
                <a:solidFill>
                  <a:schemeClr val="tx1"/>
                </a:solidFill>
                <a:prstDash val="solid"/>
              </a:ln>
            </c:spPr>
          </c:dPt>
          <c:dPt>
            <c:idx val="3"/>
            <c:spPr>
              <a:solidFill>
                <a:schemeClr val="accent6">
                  <a:lumMod val="60000"/>
                  <a:lumOff val="40000"/>
                </a:schemeClr>
              </a:solidFill>
              <a:ln w="11720">
                <a:solidFill>
                  <a:schemeClr val="tx1"/>
                </a:solidFill>
                <a:prstDash val="solid"/>
              </a:ln>
            </c:spPr>
          </c:dPt>
          <c:dPt>
            <c:idx val="4"/>
            <c:spPr>
              <a:solidFill>
                <a:schemeClr val="accent6">
                  <a:lumMod val="75000"/>
                </a:schemeClr>
              </a:solidFill>
              <a:ln w="11720">
                <a:solidFill>
                  <a:schemeClr val="tx1"/>
                </a:solidFill>
                <a:prstDash val="solid"/>
              </a:ln>
            </c:spPr>
          </c:dPt>
          <c:dPt>
            <c:idx val="5"/>
            <c:spPr>
              <a:solidFill>
                <a:schemeClr val="accent3">
                  <a:lumMod val="85000"/>
                </a:schemeClr>
              </a:solidFill>
              <a:ln w="11720">
                <a:solidFill>
                  <a:schemeClr val="tx1"/>
                </a:solidFill>
                <a:prstDash val="solid"/>
              </a:ln>
            </c:spPr>
          </c:dPt>
          <c:dLbls>
            <c:dLbl>
              <c:idx val="3"/>
              <c:layout>
                <c:manualLayout>
                  <c:x val="0.0871294838145232"/>
                  <c:y val="0.19204332734566"/>
                </c:manualLayout>
              </c:layout>
              <c:spPr>
                <a:noFill/>
                <a:ln w="23440">
                  <a:noFill/>
                </a:ln>
              </c:spPr>
              <c:txPr>
                <a:bodyPr/>
                <a:lstStyle/>
                <a:p>
                  <a:pPr>
                    <a:defRPr b="1">
                      <a:solidFill>
                        <a:schemeClr val="bg1"/>
                      </a:solidFill>
                    </a:defRPr>
                  </a:pPr>
                  <a:endParaRPr lang="en-US"/>
                </a:p>
              </c:txPr>
              <c:showCatName val="1"/>
              <c:showPercent val="1"/>
            </c:dLbl>
            <c:dLbl>
              <c:idx val="4"/>
              <c:layout>
                <c:manualLayout>
                  <c:x val="-0.11240113735783"/>
                  <c:y val="-0.320808470982294"/>
                </c:manualLayout>
              </c:layout>
              <c:spPr>
                <a:noFill/>
                <a:ln w="23440">
                  <a:noFill/>
                </a:ln>
              </c:spPr>
              <c:txPr>
                <a:bodyPr/>
                <a:lstStyle/>
                <a:p>
                  <a:pPr>
                    <a:defRPr b="1">
                      <a:solidFill>
                        <a:schemeClr val="bg1"/>
                      </a:solidFill>
                    </a:defRPr>
                  </a:pPr>
                  <a:endParaRPr lang="en-US"/>
                </a:p>
              </c:txPr>
              <c:showCatName val="1"/>
              <c:showPercent val="1"/>
            </c:dLbl>
            <c:spPr>
              <a:noFill/>
              <a:ln w="23440">
                <a:noFill/>
              </a:ln>
            </c:spPr>
            <c:showCatName val="1"/>
            <c:showPercent val="1"/>
            <c:showLeaderLines val="1"/>
          </c:dLbls>
          <c:cat>
            <c:strRef>
              <c:f>Sheet1!$B$1:$G$1</c:f>
              <c:strCache>
                <c:ptCount val="6"/>
                <c:pt idx="0">
                  <c:v>Not at all satisfied </c:v>
                </c:pt>
                <c:pt idx="1">
                  <c:v>2</c:v>
                </c:pt>
                <c:pt idx="2">
                  <c:v>3</c:v>
                </c:pt>
                <c:pt idx="3">
                  <c:v>4</c:v>
                </c:pt>
                <c:pt idx="4">
                  <c:v>Very satisfied</c:v>
                </c:pt>
                <c:pt idx="5">
                  <c:v>DK</c:v>
                </c:pt>
              </c:strCache>
            </c:strRef>
          </c:cat>
          <c:val>
            <c:numRef>
              <c:f>Sheet1!$B$2:$G$2</c:f>
              <c:numCache>
                <c:formatCode>General</c:formatCode>
                <c:ptCount val="6"/>
                <c:pt idx="0">
                  <c:v>1.0</c:v>
                </c:pt>
                <c:pt idx="1">
                  <c:v>3.0</c:v>
                </c:pt>
                <c:pt idx="2">
                  <c:v>14.0</c:v>
                </c:pt>
                <c:pt idx="3">
                  <c:v>25.0</c:v>
                </c:pt>
                <c:pt idx="4">
                  <c:v>56.0</c:v>
                </c:pt>
                <c:pt idx="5">
                  <c:v>1.0</c:v>
                </c:pt>
              </c:numCache>
            </c:numRef>
          </c:val>
        </c:ser>
        <c:firstSliceAng val="240"/>
      </c:pieChart>
      <c:spPr>
        <a:noFill/>
        <a:ln w="23440">
          <a:noFill/>
        </a:ln>
      </c:spPr>
    </c:plotArea>
    <c:plotVisOnly val="1"/>
    <c:dispBlanksAs val="zero"/>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390322776748495"/>
          <c:y val="0.0253456221198157"/>
          <c:w val="0.580683620889301"/>
          <c:h val="0.740047049764816"/>
        </c:manualLayout>
      </c:layout>
      <c:barChart>
        <c:barDir val="bar"/>
        <c:grouping val="clustered"/>
        <c:ser>
          <c:idx val="1"/>
          <c:order val="0"/>
          <c:spPr>
            <a:solidFill>
              <a:schemeClr val="accent2">
                <a:lumMod val="75000"/>
              </a:schemeClr>
            </a:solidFill>
            <a:ln w="11817">
              <a:solidFill>
                <a:schemeClr val="tx1"/>
              </a:solidFill>
              <a:prstDash val="solid"/>
            </a:ln>
          </c:spPr>
          <c:dLbls>
            <c:spPr>
              <a:noFill/>
              <a:ln w="23634">
                <a:noFill/>
              </a:ln>
            </c:spPr>
            <c:txPr>
              <a:bodyPr/>
              <a:lstStyle/>
              <a:p>
                <a:pPr>
                  <a:defRPr sz="1303" b="0" i="0" u="none" strike="noStrike" baseline="0">
                    <a:solidFill>
                      <a:schemeClr val="tx1"/>
                    </a:solidFill>
                    <a:latin typeface="Times New Roman"/>
                    <a:ea typeface="Times New Roman"/>
                    <a:cs typeface="Times New Roman"/>
                  </a:defRPr>
                </a:pPr>
                <a:endParaRPr lang="en-US"/>
              </a:p>
            </c:txPr>
            <c:showVal val="1"/>
          </c:dLbls>
          <c:cat>
            <c:strRef>
              <c:f>Sheet1!$C$1:$F$1</c:f>
              <c:strCache>
                <c:ptCount val="4"/>
                <c:pt idx="0">
                  <c:v>Other</c:v>
                </c:pt>
                <c:pt idx="1">
                  <c:v>Want more land for public access</c:v>
                </c:pt>
                <c:pt idx="2">
                  <c:v>No concerns about lack of open space</c:v>
                </c:pt>
                <c:pt idx="3">
                  <c:v>Great open space, trails, beaches, parks</c:v>
                </c:pt>
              </c:strCache>
            </c:strRef>
          </c:cat>
          <c:val>
            <c:numRef>
              <c:f>Sheet1!$C$2:$F$2</c:f>
              <c:numCache>
                <c:formatCode>General</c:formatCode>
                <c:ptCount val="4"/>
                <c:pt idx="0">
                  <c:v>4.0</c:v>
                </c:pt>
                <c:pt idx="1">
                  <c:v>5.0</c:v>
                </c:pt>
                <c:pt idx="2">
                  <c:v>30.0</c:v>
                </c:pt>
                <c:pt idx="3">
                  <c:v>64.0</c:v>
                </c:pt>
              </c:numCache>
            </c:numRef>
          </c:val>
        </c:ser>
        <c:dLbls>
          <c:showVal val="1"/>
        </c:dLbls>
        <c:axId val="690005752"/>
        <c:axId val="689992936"/>
      </c:barChart>
      <c:catAx>
        <c:axId val="690005752"/>
        <c:scaling>
          <c:orientation val="minMax"/>
        </c:scaling>
        <c:axPos val="l"/>
        <c:numFmt formatCode="General" sourceLinked="1"/>
        <c:tickLblPos val="nextTo"/>
        <c:spPr>
          <a:ln w="2954">
            <a:solidFill>
              <a:schemeClr val="tx1"/>
            </a:solidFill>
            <a:prstDash val="solid"/>
          </a:ln>
        </c:spPr>
        <c:txPr>
          <a:bodyPr rot="0" vert="horz"/>
          <a:lstStyle/>
          <a:p>
            <a:pPr>
              <a:defRPr sz="1303" b="0" i="0" u="none" strike="noStrike" baseline="0">
                <a:solidFill>
                  <a:schemeClr val="tx1"/>
                </a:solidFill>
                <a:latin typeface="Times New Roman"/>
                <a:ea typeface="Times New Roman"/>
                <a:cs typeface="Times New Roman"/>
              </a:defRPr>
            </a:pPr>
            <a:endParaRPr lang="en-US"/>
          </a:p>
        </c:txPr>
        <c:crossAx val="689992936"/>
        <c:crosses val="autoZero"/>
        <c:auto val="1"/>
        <c:lblAlgn val="ctr"/>
        <c:lblOffset val="100"/>
        <c:tickLblSkip val="1"/>
        <c:tickMarkSkip val="1"/>
      </c:catAx>
      <c:valAx>
        <c:axId val="689992936"/>
        <c:scaling>
          <c:orientation val="minMax"/>
          <c:max val="100.0"/>
        </c:scaling>
        <c:axPos val="b"/>
        <c:title>
          <c:tx>
            <c:rich>
              <a:bodyPr/>
              <a:lstStyle/>
              <a:p>
                <a:pPr>
                  <a:defRPr sz="1303" b="0" i="0" u="none" strike="noStrike" baseline="0">
                    <a:solidFill>
                      <a:schemeClr val="tx1"/>
                    </a:solidFill>
                    <a:latin typeface="Times New Roman"/>
                    <a:ea typeface="Times New Roman"/>
                    <a:cs typeface="Times New Roman"/>
                  </a:defRPr>
                </a:pPr>
                <a:r>
                  <a:rPr lang="en-US" dirty="0"/>
                  <a:t>Percent</a:t>
                </a:r>
              </a:p>
            </c:rich>
          </c:tx>
          <c:layout>
            <c:manualLayout>
              <c:xMode val="edge"/>
              <c:yMode val="edge"/>
              <c:x val="0.644311890259001"/>
              <c:y val="0.83913717231383"/>
            </c:manualLayout>
          </c:layout>
          <c:spPr>
            <a:noFill/>
            <a:ln w="23634">
              <a:noFill/>
            </a:ln>
          </c:spPr>
        </c:title>
        <c:numFmt formatCode="General" sourceLinked="1"/>
        <c:tickLblPos val="nextTo"/>
        <c:spPr>
          <a:ln w="2954">
            <a:solidFill>
              <a:schemeClr val="tx1"/>
            </a:solidFill>
            <a:prstDash val="solid"/>
          </a:ln>
        </c:spPr>
        <c:txPr>
          <a:bodyPr rot="0" vert="horz"/>
          <a:lstStyle/>
          <a:p>
            <a:pPr>
              <a:defRPr sz="1303" b="0" i="0" u="none" strike="noStrike" baseline="0">
                <a:solidFill>
                  <a:schemeClr val="tx1"/>
                </a:solidFill>
                <a:latin typeface="Times New Roman"/>
                <a:ea typeface="Times New Roman"/>
                <a:cs typeface="Times New Roman"/>
              </a:defRPr>
            </a:pPr>
            <a:endParaRPr lang="en-US"/>
          </a:p>
        </c:txPr>
        <c:crossAx val="690005752"/>
        <c:crosses val="autoZero"/>
        <c:crossBetween val="between"/>
        <c:majorUnit val="20.0"/>
        <c:minorUnit val="2.0"/>
      </c:valAx>
      <c:spPr>
        <a:noFill/>
        <a:ln w="23634">
          <a:noFill/>
        </a:ln>
      </c:spPr>
    </c:plotArea>
    <c:plotVisOnly val="1"/>
    <c:dispBlanksAs val="gap"/>
  </c:chart>
  <c:spPr>
    <a:noFill/>
    <a:ln>
      <a:noFill/>
    </a:ln>
  </c:spPr>
  <c:txPr>
    <a:bodyPr/>
    <a:lstStyle/>
    <a:p>
      <a:pPr>
        <a:defRPr sz="1628" b="1" i="0" u="none" strike="noStrike" baseline="0">
          <a:solidFill>
            <a:schemeClr val="tx1"/>
          </a:solidFill>
          <a:latin typeface="Times New Roman"/>
          <a:ea typeface="Times New Roman"/>
          <a:cs typeface="Times New Roman"/>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2"/>
  <c:chart>
    <c:autoTitleDeleted val="1"/>
    <c:plotArea>
      <c:layout>
        <c:manualLayout>
          <c:layoutTarget val="inner"/>
          <c:xMode val="edge"/>
          <c:yMode val="edge"/>
          <c:x val="0.390322776748495"/>
          <c:y val="0.0253456221198157"/>
          <c:w val="0.580683620889301"/>
          <c:h val="0.790616548068463"/>
        </c:manualLayout>
      </c:layout>
      <c:barChart>
        <c:barDir val="bar"/>
        <c:grouping val="clustered"/>
        <c:ser>
          <c:idx val="1"/>
          <c:order val="0"/>
          <c:spPr>
            <a:solidFill>
              <a:schemeClr val="accent5">
                <a:lumMod val="50000"/>
              </a:schemeClr>
            </a:solidFill>
            <a:ln w="11817">
              <a:solidFill>
                <a:schemeClr val="tx1"/>
              </a:solidFill>
              <a:prstDash val="solid"/>
            </a:ln>
          </c:spPr>
          <c:dLbls>
            <c:spPr>
              <a:noFill/>
              <a:ln w="23634">
                <a:noFill/>
              </a:ln>
            </c:spPr>
            <c:txPr>
              <a:bodyPr/>
              <a:lstStyle/>
              <a:p>
                <a:pPr>
                  <a:defRPr sz="1303" b="0" i="0" u="none" strike="noStrike" baseline="0">
                    <a:solidFill>
                      <a:schemeClr val="tx1"/>
                    </a:solidFill>
                    <a:latin typeface="Times New Roman"/>
                    <a:ea typeface="Times New Roman"/>
                    <a:cs typeface="Times New Roman"/>
                  </a:defRPr>
                </a:pPr>
                <a:endParaRPr lang="en-US"/>
              </a:p>
            </c:txPr>
            <c:showVal val="1"/>
          </c:dLbls>
          <c:cat>
            <c:strRef>
              <c:f>Sheet1!$B$1:$G$1</c:f>
              <c:strCache>
                <c:ptCount val="6"/>
                <c:pt idx="0">
                  <c:v>Feels rural</c:v>
                </c:pt>
                <c:pt idx="1">
                  <c:v>Farmland</c:v>
                </c:pt>
                <c:pt idx="2">
                  <c:v>Balance between development and rural character</c:v>
                </c:pt>
                <c:pt idx="3">
                  <c:v>Preserving what we already have</c:v>
                </c:pt>
                <c:pt idx="4">
                  <c:v>Maintaining rural attributes</c:v>
                </c:pt>
                <c:pt idx="5">
                  <c:v>Keep from being over developed</c:v>
                </c:pt>
              </c:strCache>
            </c:strRef>
          </c:cat>
          <c:val>
            <c:numRef>
              <c:f>Sheet1!$B$2:$G$2</c:f>
              <c:numCache>
                <c:formatCode>General</c:formatCode>
                <c:ptCount val="6"/>
                <c:pt idx="0">
                  <c:v>4.0</c:v>
                </c:pt>
                <c:pt idx="1">
                  <c:v>14.0</c:v>
                </c:pt>
                <c:pt idx="2">
                  <c:v>19.0</c:v>
                </c:pt>
                <c:pt idx="3">
                  <c:v>21.0</c:v>
                </c:pt>
                <c:pt idx="4">
                  <c:v>29.0</c:v>
                </c:pt>
                <c:pt idx="5">
                  <c:v>31.0</c:v>
                </c:pt>
              </c:numCache>
            </c:numRef>
          </c:val>
        </c:ser>
        <c:dLbls>
          <c:showVal val="1"/>
        </c:dLbls>
        <c:axId val="690123656"/>
        <c:axId val="690110840"/>
      </c:barChart>
      <c:catAx>
        <c:axId val="690123656"/>
        <c:scaling>
          <c:orientation val="minMax"/>
        </c:scaling>
        <c:axPos val="l"/>
        <c:numFmt formatCode="General" sourceLinked="1"/>
        <c:tickLblPos val="nextTo"/>
        <c:spPr>
          <a:ln w="2954">
            <a:solidFill>
              <a:schemeClr val="tx1"/>
            </a:solidFill>
            <a:prstDash val="solid"/>
          </a:ln>
        </c:spPr>
        <c:txPr>
          <a:bodyPr rot="0" vert="horz"/>
          <a:lstStyle/>
          <a:p>
            <a:pPr>
              <a:defRPr sz="1303" b="0" i="0" u="none" strike="noStrike" baseline="0">
                <a:solidFill>
                  <a:schemeClr val="tx1"/>
                </a:solidFill>
                <a:latin typeface="Times New Roman"/>
                <a:ea typeface="Times New Roman"/>
                <a:cs typeface="Times New Roman"/>
              </a:defRPr>
            </a:pPr>
            <a:endParaRPr lang="en-US"/>
          </a:p>
        </c:txPr>
        <c:crossAx val="690110840"/>
        <c:crosses val="autoZero"/>
        <c:auto val="1"/>
        <c:lblAlgn val="ctr"/>
        <c:lblOffset val="100"/>
        <c:tickLblSkip val="1"/>
        <c:tickMarkSkip val="1"/>
      </c:catAx>
      <c:valAx>
        <c:axId val="690110840"/>
        <c:scaling>
          <c:orientation val="minMax"/>
          <c:max val="100.0"/>
        </c:scaling>
        <c:axPos val="b"/>
        <c:title>
          <c:tx>
            <c:rich>
              <a:bodyPr/>
              <a:lstStyle/>
              <a:p>
                <a:pPr>
                  <a:defRPr sz="1303" b="0" i="0" u="none" strike="noStrike" baseline="0">
                    <a:solidFill>
                      <a:schemeClr val="tx1"/>
                    </a:solidFill>
                    <a:latin typeface="Times New Roman"/>
                    <a:ea typeface="Times New Roman"/>
                    <a:cs typeface="Times New Roman"/>
                  </a:defRPr>
                </a:pPr>
                <a:r>
                  <a:rPr lang="en-US" dirty="0"/>
                  <a:t>Percent</a:t>
                </a:r>
              </a:p>
            </c:rich>
          </c:tx>
          <c:layout>
            <c:manualLayout>
              <c:xMode val="edge"/>
              <c:yMode val="edge"/>
              <c:x val="0.650601117415472"/>
              <c:y val="0.912015009600103"/>
            </c:manualLayout>
          </c:layout>
          <c:spPr>
            <a:noFill/>
            <a:ln w="23634">
              <a:noFill/>
            </a:ln>
          </c:spPr>
        </c:title>
        <c:numFmt formatCode="General" sourceLinked="1"/>
        <c:tickLblPos val="nextTo"/>
        <c:spPr>
          <a:ln w="2954">
            <a:solidFill>
              <a:schemeClr val="tx1"/>
            </a:solidFill>
            <a:prstDash val="solid"/>
          </a:ln>
        </c:spPr>
        <c:txPr>
          <a:bodyPr rot="0" vert="horz"/>
          <a:lstStyle/>
          <a:p>
            <a:pPr>
              <a:defRPr sz="1303" b="0" i="0" u="none" strike="noStrike" baseline="0">
                <a:solidFill>
                  <a:schemeClr val="tx1"/>
                </a:solidFill>
                <a:latin typeface="Times New Roman"/>
                <a:ea typeface="Times New Roman"/>
                <a:cs typeface="Times New Roman"/>
              </a:defRPr>
            </a:pPr>
            <a:endParaRPr lang="en-US"/>
          </a:p>
        </c:txPr>
        <c:crossAx val="690123656"/>
        <c:crosses val="autoZero"/>
        <c:crossBetween val="between"/>
        <c:majorUnit val="20.0"/>
        <c:minorUnit val="2.0"/>
      </c:valAx>
      <c:spPr>
        <a:noFill/>
        <a:ln w="23634">
          <a:noFill/>
        </a:ln>
      </c:spPr>
    </c:plotArea>
    <c:plotVisOnly val="1"/>
    <c:dispBlanksAs val="gap"/>
  </c:chart>
  <c:spPr>
    <a:noFill/>
    <a:ln>
      <a:noFill/>
    </a:ln>
  </c:spPr>
  <c:txPr>
    <a:bodyPr/>
    <a:lstStyle/>
    <a:p>
      <a:pPr>
        <a:defRPr sz="1628" b="1" i="0" u="none" strike="noStrike" baseline="0">
          <a:solidFill>
            <a:schemeClr val="tx1"/>
          </a:solidFill>
          <a:latin typeface="Times New Roman"/>
          <a:ea typeface="Times New Roman"/>
          <a:cs typeface="Times New Roman"/>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85344827586207"/>
          <c:y val="0.127789046653144"/>
          <c:w val="0.56896551724138"/>
          <c:h val="0.535496957403651"/>
        </c:manualLayout>
      </c:layout>
      <c:pieChart>
        <c:varyColors val="1"/>
        <c:ser>
          <c:idx val="0"/>
          <c:order val="0"/>
          <c:spPr>
            <a:solidFill>
              <a:schemeClr val="accent1"/>
            </a:solidFill>
            <a:ln w="13075">
              <a:solidFill>
                <a:schemeClr val="tx1"/>
              </a:solidFill>
              <a:prstDash val="solid"/>
            </a:ln>
          </c:spPr>
          <c:dPt>
            <c:idx val="0"/>
            <c:spPr>
              <a:solidFill>
                <a:schemeClr val="accent1">
                  <a:lumMod val="20000"/>
                  <a:lumOff val="80000"/>
                </a:schemeClr>
              </a:solidFill>
              <a:ln w="13075">
                <a:solidFill>
                  <a:schemeClr val="tx1"/>
                </a:solidFill>
                <a:prstDash val="solid"/>
              </a:ln>
            </c:spPr>
          </c:dPt>
          <c:dPt>
            <c:idx val="1"/>
            <c:spPr>
              <a:solidFill>
                <a:srgbClr val="92D050"/>
              </a:solidFill>
              <a:ln w="13075">
                <a:solidFill>
                  <a:schemeClr val="tx1"/>
                </a:solidFill>
                <a:prstDash val="solid"/>
              </a:ln>
            </c:spPr>
          </c:dPt>
          <c:dPt>
            <c:idx val="2"/>
            <c:spPr>
              <a:solidFill>
                <a:srgbClr val="00B050"/>
              </a:solidFill>
              <a:ln w="13075">
                <a:solidFill>
                  <a:schemeClr val="tx1"/>
                </a:solidFill>
                <a:prstDash val="solid"/>
              </a:ln>
            </c:spPr>
          </c:dPt>
          <c:dPt>
            <c:idx val="3"/>
            <c:spPr>
              <a:solidFill>
                <a:srgbClr val="336600"/>
              </a:solidFill>
              <a:ln w="13075">
                <a:solidFill>
                  <a:schemeClr val="tx1"/>
                </a:solidFill>
                <a:prstDash val="solid"/>
              </a:ln>
            </c:spPr>
          </c:dPt>
          <c:dPt>
            <c:idx val="4"/>
            <c:spPr>
              <a:solidFill>
                <a:schemeClr val="accent3">
                  <a:lumMod val="85000"/>
                </a:schemeClr>
              </a:solidFill>
              <a:ln w="13075">
                <a:solidFill>
                  <a:schemeClr val="tx1"/>
                </a:solidFill>
                <a:prstDash val="solid"/>
              </a:ln>
            </c:spPr>
          </c:dPt>
          <c:dLbls>
            <c:numFmt formatCode="0%" sourceLinked="0"/>
            <c:spPr>
              <a:noFill/>
              <a:ln w="26149">
                <a:noFill/>
              </a:ln>
            </c:spPr>
            <c:txPr>
              <a:bodyPr/>
              <a:lstStyle/>
              <a:p>
                <a:pPr>
                  <a:defRPr sz="1441" b="0" i="0" u="none" strike="noStrike" baseline="0">
                    <a:solidFill>
                      <a:schemeClr val="tx1"/>
                    </a:solidFill>
                    <a:latin typeface="Times New Roman"/>
                    <a:ea typeface="Times New Roman"/>
                    <a:cs typeface="Times New Roman"/>
                  </a:defRPr>
                </a:pPr>
                <a:endParaRPr lang="en-US"/>
              </a:p>
            </c:txPr>
            <c:showCatName val="1"/>
            <c:showPercent val="1"/>
            <c:showLeaderLines val="1"/>
          </c:dLbls>
          <c:cat>
            <c:strRef>
              <c:f>Sheet1!$B$1:$F$1</c:f>
              <c:strCache>
                <c:ptCount val="5"/>
                <c:pt idx="0">
                  <c:v>10% or less</c:v>
                </c:pt>
                <c:pt idx="1">
                  <c:v>11% to 25%</c:v>
                </c:pt>
                <c:pt idx="2">
                  <c:v>26% to 50%</c:v>
                </c:pt>
                <c:pt idx="3">
                  <c:v>&gt; 50%</c:v>
                </c:pt>
                <c:pt idx="4">
                  <c:v>Don't know</c:v>
                </c:pt>
              </c:strCache>
            </c:strRef>
          </c:cat>
          <c:val>
            <c:numRef>
              <c:f>Sheet1!$B$2:$F$2</c:f>
              <c:numCache>
                <c:formatCode>General</c:formatCode>
                <c:ptCount val="5"/>
                <c:pt idx="0">
                  <c:v>32.0</c:v>
                </c:pt>
                <c:pt idx="1">
                  <c:v>27.0</c:v>
                </c:pt>
                <c:pt idx="2">
                  <c:v>26.0</c:v>
                </c:pt>
                <c:pt idx="3">
                  <c:v>3.0</c:v>
                </c:pt>
                <c:pt idx="4">
                  <c:v>12.0</c:v>
                </c:pt>
              </c:numCache>
            </c:numRef>
          </c:val>
        </c:ser>
        <c:firstSliceAng val="170"/>
      </c:pieChart>
      <c:spPr>
        <a:noFill/>
        <a:ln w="26149">
          <a:noFill/>
        </a:ln>
      </c:spPr>
    </c:plotArea>
    <c:plotVisOnly val="1"/>
    <c:dispBlanksAs val="zero"/>
  </c:chart>
  <c:spPr>
    <a:noFill/>
    <a:ln>
      <a:noFill/>
    </a:ln>
  </c:spPr>
  <c:txPr>
    <a:bodyPr/>
    <a:lstStyle/>
    <a:p>
      <a:pPr>
        <a:defRPr sz="1853" b="1" i="0" u="none" strike="noStrike" baseline="0">
          <a:solidFill>
            <a:schemeClr val="tx1"/>
          </a:solidFill>
          <a:latin typeface="Times New Roman"/>
          <a:ea typeface="Times New Roman"/>
          <a:cs typeface="Times New Roman"/>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3481257359144"/>
          <c:y val="0.171513081720618"/>
          <c:w val="0.653017241379311"/>
          <c:h val="0.614604462474646"/>
        </c:manualLayout>
      </c:layout>
      <c:pieChart>
        <c:varyColors val="1"/>
        <c:ser>
          <c:idx val="0"/>
          <c:order val="0"/>
          <c:spPr>
            <a:ln w="10638">
              <a:solidFill>
                <a:schemeClr val="tx1"/>
              </a:solidFill>
              <a:prstDash val="solid"/>
            </a:ln>
          </c:spPr>
          <c:dPt>
            <c:idx val="0"/>
            <c:spPr>
              <a:solidFill>
                <a:srgbClr val="008000"/>
              </a:solidFill>
              <a:ln w="10638">
                <a:solidFill>
                  <a:schemeClr val="tx1"/>
                </a:solidFill>
                <a:prstDash val="solid"/>
              </a:ln>
            </c:spPr>
          </c:dPt>
          <c:dPt>
            <c:idx val="1"/>
            <c:spPr>
              <a:solidFill>
                <a:srgbClr val="FF0000"/>
              </a:solidFill>
              <a:ln w="10638">
                <a:solidFill>
                  <a:schemeClr val="tx1"/>
                </a:solidFill>
                <a:prstDash val="solid"/>
              </a:ln>
            </c:spPr>
          </c:dPt>
          <c:dPt>
            <c:idx val="2"/>
            <c:spPr>
              <a:solidFill>
                <a:schemeClr val="folHlink"/>
              </a:solidFill>
              <a:ln w="10638">
                <a:solidFill>
                  <a:schemeClr val="tx1"/>
                </a:solidFill>
                <a:prstDash val="solid"/>
              </a:ln>
            </c:spPr>
          </c:dPt>
          <c:dLbls>
            <c:dLbl>
              <c:idx val="0"/>
              <c:layout>
                <c:manualLayout>
                  <c:x val="0.239468012234905"/>
                  <c:y val="-0.00668257634732449"/>
                </c:manualLayout>
              </c:layout>
              <c:showCatName val="1"/>
              <c:showPercent val="1"/>
            </c:dLbl>
            <c:dLbl>
              <c:idx val="1"/>
              <c:layout>
                <c:manualLayout>
                  <c:x val="-0.232817758245336"/>
                  <c:y val="0.0367123112852384"/>
                </c:manualLayout>
              </c:layout>
              <c:spPr/>
              <c:txPr>
                <a:bodyPr/>
                <a:lstStyle/>
                <a:p>
                  <a:pPr>
                    <a:defRPr>
                      <a:solidFill>
                        <a:schemeClr val="tx1"/>
                      </a:solidFill>
                    </a:defRPr>
                  </a:pPr>
                  <a:endParaRPr lang="en-US"/>
                </a:p>
              </c:txPr>
              <c:showCatName val="1"/>
              <c:showPercent val="1"/>
            </c:dLbl>
            <c:dLbl>
              <c:idx val="2"/>
              <c:spPr/>
              <c:txPr>
                <a:bodyPr/>
                <a:lstStyle/>
                <a:p>
                  <a:pPr>
                    <a:defRPr>
                      <a:solidFill>
                        <a:schemeClr val="tx1"/>
                      </a:solidFill>
                    </a:defRPr>
                  </a:pPr>
                  <a:endParaRPr lang="en-US"/>
                </a:p>
              </c:txPr>
            </c:dLbl>
            <c:txPr>
              <a:bodyPr/>
              <a:lstStyle/>
              <a:p>
                <a:pPr>
                  <a:defRPr>
                    <a:solidFill>
                      <a:schemeClr val="bg1"/>
                    </a:solidFill>
                  </a:defRPr>
                </a:pPr>
                <a:endParaRPr lang="en-US"/>
              </a:p>
            </c:txPr>
            <c:showCatName val="1"/>
            <c:showPercent val="1"/>
          </c:dLbls>
          <c:cat>
            <c:strRef>
              <c:f>Sheet1!$B$1:$D$1</c:f>
              <c:strCache>
                <c:ptCount val="3"/>
                <c:pt idx="0">
                  <c:v>Yes</c:v>
                </c:pt>
                <c:pt idx="1">
                  <c:v>No</c:v>
                </c:pt>
                <c:pt idx="2">
                  <c:v>DK</c:v>
                </c:pt>
              </c:strCache>
            </c:strRef>
          </c:cat>
          <c:val>
            <c:numRef>
              <c:f>Sheet1!$B$2:$D$2</c:f>
              <c:numCache>
                <c:formatCode>General</c:formatCode>
                <c:ptCount val="3"/>
                <c:pt idx="0">
                  <c:v>35.0</c:v>
                </c:pt>
                <c:pt idx="1">
                  <c:v>58.0</c:v>
                </c:pt>
                <c:pt idx="2">
                  <c:v>8.0</c:v>
                </c:pt>
              </c:numCache>
            </c:numRef>
          </c:val>
        </c:ser>
        <c:firstSliceAng val="210"/>
      </c:pieChart>
      <c:spPr>
        <a:noFill/>
        <a:ln w="21276">
          <a:noFill/>
        </a:ln>
      </c:spPr>
    </c:plotArea>
    <c:plotVisOnly val="1"/>
    <c:dispBlanksAs val="zero"/>
  </c:chart>
  <c:spPr>
    <a:noFill/>
    <a:ln>
      <a:noFill/>
    </a:ln>
  </c:spPr>
  <c:txPr>
    <a:bodyPr/>
    <a:lstStyle/>
    <a:p>
      <a:pPr>
        <a:defRPr sz="1508" b="1" i="0" u="none" strike="noStrike" baseline="0">
          <a:solidFill>
            <a:schemeClr val="tx1"/>
          </a:solidFill>
          <a:latin typeface="Times New Roman"/>
          <a:ea typeface="Times New Roman"/>
          <a:cs typeface="Times New Roman"/>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4136104754392"/>
          <c:y val="0.0253456221198157"/>
          <c:w val="0.746870380460874"/>
          <c:h val="0.790616548068463"/>
        </c:manualLayout>
      </c:layout>
      <c:barChart>
        <c:barDir val="bar"/>
        <c:grouping val="stacked"/>
        <c:ser>
          <c:idx val="1"/>
          <c:order val="0"/>
          <c:tx>
            <c:strRef>
              <c:f>Sheet1!$B$1</c:f>
              <c:strCache>
                <c:ptCount val="1"/>
                <c:pt idx="0">
                  <c:v>Very important</c:v>
                </c:pt>
              </c:strCache>
            </c:strRef>
          </c:tx>
          <c:spPr>
            <a:solidFill>
              <a:srgbClr val="2D2DB9">
                <a:lumMod val="50000"/>
              </a:srgbClr>
            </a:solidFill>
            <a:ln w="11817">
              <a:solidFill>
                <a:schemeClr val="tx1"/>
              </a:solidFill>
              <a:prstDash val="solid"/>
            </a:ln>
          </c:spPr>
          <c:dLbls>
            <c:spPr>
              <a:noFill/>
              <a:ln w="23634">
                <a:noFill/>
              </a:ln>
            </c:spPr>
            <c:txPr>
              <a:bodyPr/>
              <a:lstStyle/>
              <a:p>
                <a:pPr>
                  <a:defRPr b="1">
                    <a:solidFill>
                      <a:schemeClr val="bg1"/>
                    </a:solidFill>
                  </a:defRPr>
                </a:pPr>
                <a:endParaRPr lang="en-US"/>
              </a:p>
            </c:txPr>
            <c:showVal val="1"/>
          </c:dLbls>
          <c:cat>
            <c:strRef>
              <c:f>Sheet1!$A$2:$A$11</c:f>
              <c:strCache>
                <c:ptCount val="10"/>
                <c:pt idx="0">
                  <c:v>Open space for active recreation</c:v>
                </c:pt>
                <c:pt idx="1">
                  <c:v>Stream corridors</c:v>
                </c:pt>
                <c:pt idx="2">
                  <c:v>Wetlands</c:v>
                </c:pt>
                <c:pt idx="3">
                  <c:v>Places of historical or unique value</c:v>
                </c:pt>
                <c:pt idx="4">
                  <c:v>Farmlands</c:v>
                </c:pt>
                <c:pt idx="5">
                  <c:v>Wildlife habitat</c:v>
                </c:pt>
                <c:pt idx="6">
                  <c:v>Forests and woodlands</c:v>
                </c:pt>
                <c:pt idx="7">
                  <c:v>Scenic views</c:v>
                </c:pt>
                <c:pt idx="8">
                  <c:v>Salt and fresh water access</c:v>
                </c:pt>
                <c:pt idx="9">
                  <c:v>Open space for passive recreation</c:v>
                </c:pt>
              </c:strCache>
            </c:strRef>
          </c:cat>
          <c:val>
            <c:numRef>
              <c:f>Sheet1!$B$2:$B$11</c:f>
              <c:numCache>
                <c:formatCode>General</c:formatCode>
                <c:ptCount val="10"/>
                <c:pt idx="0">
                  <c:v>41.0</c:v>
                </c:pt>
                <c:pt idx="1">
                  <c:v>44.0</c:v>
                </c:pt>
                <c:pt idx="2">
                  <c:v>44.0</c:v>
                </c:pt>
                <c:pt idx="3">
                  <c:v>48.0</c:v>
                </c:pt>
                <c:pt idx="4">
                  <c:v>52.0</c:v>
                </c:pt>
                <c:pt idx="5">
                  <c:v>53.0</c:v>
                </c:pt>
                <c:pt idx="6">
                  <c:v>55.0</c:v>
                </c:pt>
                <c:pt idx="7">
                  <c:v>57.0</c:v>
                </c:pt>
                <c:pt idx="8">
                  <c:v>60.0</c:v>
                </c:pt>
                <c:pt idx="9">
                  <c:v>60.0</c:v>
                </c:pt>
              </c:numCache>
            </c:numRef>
          </c:val>
        </c:ser>
        <c:ser>
          <c:idx val="0"/>
          <c:order val="1"/>
          <c:tx>
            <c:strRef>
              <c:f>Sheet1!$C$1</c:f>
              <c:strCache>
                <c:ptCount val="1"/>
                <c:pt idx="0">
                  <c:v>- 4 -</c:v>
                </c:pt>
              </c:strCache>
            </c:strRef>
          </c:tx>
          <c:spPr>
            <a:solidFill>
              <a:srgbClr val="2D2DB9">
                <a:lumMod val="60000"/>
                <a:lumOff val="40000"/>
              </a:srgbClr>
            </a:solidFill>
            <a:ln w="11817">
              <a:solidFill>
                <a:schemeClr val="tx1"/>
              </a:solidFill>
              <a:prstDash val="solid"/>
            </a:ln>
          </c:spPr>
          <c:dLbls>
            <c:spPr>
              <a:noFill/>
              <a:ln w="23634">
                <a:noFill/>
              </a:ln>
            </c:spPr>
            <c:txPr>
              <a:bodyPr/>
              <a:lstStyle/>
              <a:p>
                <a:pPr>
                  <a:defRPr b="1">
                    <a:solidFill>
                      <a:schemeClr val="bg1"/>
                    </a:solidFill>
                  </a:defRPr>
                </a:pPr>
                <a:endParaRPr lang="en-US"/>
              </a:p>
            </c:txPr>
            <c:dLblPos val="ctr"/>
            <c:showVal val="1"/>
          </c:dLbls>
          <c:cat>
            <c:strRef>
              <c:f>Sheet1!$A$2:$A$11</c:f>
              <c:strCache>
                <c:ptCount val="10"/>
                <c:pt idx="0">
                  <c:v>Open space for active recreation</c:v>
                </c:pt>
                <c:pt idx="1">
                  <c:v>Stream corridors</c:v>
                </c:pt>
                <c:pt idx="2">
                  <c:v>Wetlands</c:v>
                </c:pt>
                <c:pt idx="3">
                  <c:v>Places of historical or unique value</c:v>
                </c:pt>
                <c:pt idx="4">
                  <c:v>Farmlands</c:v>
                </c:pt>
                <c:pt idx="5">
                  <c:v>Wildlife habitat</c:v>
                </c:pt>
                <c:pt idx="6">
                  <c:v>Forests and woodlands</c:v>
                </c:pt>
                <c:pt idx="7">
                  <c:v>Scenic views</c:v>
                </c:pt>
                <c:pt idx="8">
                  <c:v>Salt and fresh water access</c:v>
                </c:pt>
                <c:pt idx="9">
                  <c:v>Open space for passive recreation</c:v>
                </c:pt>
              </c:strCache>
            </c:strRef>
          </c:cat>
          <c:val>
            <c:numRef>
              <c:f>Sheet1!$C$2:$C$11</c:f>
              <c:numCache>
                <c:formatCode>General</c:formatCode>
                <c:ptCount val="10"/>
                <c:pt idx="0">
                  <c:v>25.0</c:v>
                </c:pt>
                <c:pt idx="1">
                  <c:v>24.0</c:v>
                </c:pt>
                <c:pt idx="2">
                  <c:v>24.0</c:v>
                </c:pt>
                <c:pt idx="3">
                  <c:v>30.0</c:v>
                </c:pt>
                <c:pt idx="4">
                  <c:v>27.0</c:v>
                </c:pt>
                <c:pt idx="5">
                  <c:v>26.0</c:v>
                </c:pt>
                <c:pt idx="6">
                  <c:v>27.0</c:v>
                </c:pt>
                <c:pt idx="7">
                  <c:v>23.0</c:v>
                </c:pt>
                <c:pt idx="8">
                  <c:v>24.0</c:v>
                </c:pt>
                <c:pt idx="9">
                  <c:v>24.0</c:v>
                </c:pt>
              </c:numCache>
            </c:numRef>
          </c:val>
        </c:ser>
        <c:ser>
          <c:idx val="2"/>
          <c:order val="2"/>
          <c:tx>
            <c:strRef>
              <c:f>Sheet1!$D$1</c:f>
              <c:strCache>
                <c:ptCount val="1"/>
                <c:pt idx="0">
                  <c:v>- 3 -</c:v>
                </c:pt>
              </c:strCache>
            </c:strRef>
          </c:tx>
          <c:spPr>
            <a:solidFill>
              <a:srgbClr val="F0F0F0"/>
            </a:solidFill>
            <a:ln>
              <a:solidFill>
                <a:schemeClr val="tx1"/>
              </a:solidFill>
            </a:ln>
          </c:spPr>
          <c:dLbls>
            <c:txPr>
              <a:bodyPr/>
              <a:lstStyle/>
              <a:p>
                <a:pPr>
                  <a:defRPr b="1"/>
                </a:pPr>
                <a:endParaRPr lang="en-US"/>
              </a:p>
            </c:txPr>
            <c:showVal val="1"/>
          </c:dLbls>
          <c:cat>
            <c:strRef>
              <c:f>Sheet1!$A$2:$A$11</c:f>
              <c:strCache>
                <c:ptCount val="10"/>
                <c:pt idx="0">
                  <c:v>Open space for active recreation</c:v>
                </c:pt>
                <c:pt idx="1">
                  <c:v>Stream corridors</c:v>
                </c:pt>
                <c:pt idx="2">
                  <c:v>Wetlands</c:v>
                </c:pt>
                <c:pt idx="3">
                  <c:v>Places of historical or unique value</c:v>
                </c:pt>
                <c:pt idx="4">
                  <c:v>Farmlands</c:v>
                </c:pt>
                <c:pt idx="5">
                  <c:v>Wildlife habitat</c:v>
                </c:pt>
                <c:pt idx="6">
                  <c:v>Forests and woodlands</c:v>
                </c:pt>
                <c:pt idx="7">
                  <c:v>Scenic views</c:v>
                </c:pt>
                <c:pt idx="8">
                  <c:v>Salt and fresh water access</c:v>
                </c:pt>
                <c:pt idx="9">
                  <c:v>Open space for passive recreation</c:v>
                </c:pt>
              </c:strCache>
            </c:strRef>
          </c:cat>
          <c:val>
            <c:numRef>
              <c:f>Sheet1!$D$2:$D$11</c:f>
              <c:numCache>
                <c:formatCode>General</c:formatCode>
                <c:ptCount val="10"/>
                <c:pt idx="0">
                  <c:v>18.0</c:v>
                </c:pt>
                <c:pt idx="1">
                  <c:v>18.0</c:v>
                </c:pt>
                <c:pt idx="2">
                  <c:v>18.0</c:v>
                </c:pt>
                <c:pt idx="3">
                  <c:v>14.0</c:v>
                </c:pt>
                <c:pt idx="4">
                  <c:v>12.0</c:v>
                </c:pt>
                <c:pt idx="5">
                  <c:v>14.0</c:v>
                </c:pt>
                <c:pt idx="6">
                  <c:v>12.0</c:v>
                </c:pt>
                <c:pt idx="7">
                  <c:v>12.0</c:v>
                </c:pt>
                <c:pt idx="8">
                  <c:v>11.0</c:v>
                </c:pt>
                <c:pt idx="9">
                  <c:v>11.0</c:v>
                </c:pt>
              </c:numCache>
            </c:numRef>
          </c:val>
        </c:ser>
        <c:ser>
          <c:idx val="3"/>
          <c:order val="3"/>
          <c:tx>
            <c:strRef>
              <c:f>Sheet1!$E$1</c:f>
              <c:strCache>
                <c:ptCount val="1"/>
                <c:pt idx="0">
                  <c:v>- 2 -</c:v>
                </c:pt>
              </c:strCache>
            </c:strRef>
          </c:tx>
          <c:spPr>
            <a:solidFill>
              <a:srgbClr val="FFDDDD"/>
            </a:solidFill>
            <a:ln>
              <a:solidFill>
                <a:srgbClr val="000000"/>
              </a:solidFill>
            </a:ln>
          </c:spPr>
          <c:dLbls>
            <c:txPr>
              <a:bodyPr/>
              <a:lstStyle/>
              <a:p>
                <a:pPr>
                  <a:defRPr b="1"/>
                </a:pPr>
                <a:endParaRPr lang="en-US"/>
              </a:p>
            </c:txPr>
            <c:showVal val="1"/>
          </c:dLbls>
          <c:cat>
            <c:strRef>
              <c:f>Sheet1!$A$2:$A$11</c:f>
              <c:strCache>
                <c:ptCount val="10"/>
                <c:pt idx="0">
                  <c:v>Open space for active recreation</c:v>
                </c:pt>
                <c:pt idx="1">
                  <c:v>Stream corridors</c:v>
                </c:pt>
                <c:pt idx="2">
                  <c:v>Wetlands</c:v>
                </c:pt>
                <c:pt idx="3">
                  <c:v>Places of historical or unique value</c:v>
                </c:pt>
                <c:pt idx="4">
                  <c:v>Farmlands</c:v>
                </c:pt>
                <c:pt idx="5">
                  <c:v>Wildlife habitat</c:v>
                </c:pt>
                <c:pt idx="6">
                  <c:v>Forests and woodlands</c:v>
                </c:pt>
                <c:pt idx="7">
                  <c:v>Scenic views</c:v>
                </c:pt>
                <c:pt idx="8">
                  <c:v>Salt and fresh water access</c:v>
                </c:pt>
                <c:pt idx="9">
                  <c:v>Open space for passive recreation</c:v>
                </c:pt>
              </c:strCache>
            </c:strRef>
          </c:cat>
          <c:val>
            <c:numRef>
              <c:f>Sheet1!$E$2:$E$11</c:f>
              <c:numCache>
                <c:formatCode>General</c:formatCode>
                <c:ptCount val="10"/>
                <c:pt idx="0">
                  <c:v>10.0</c:v>
                </c:pt>
                <c:pt idx="1">
                  <c:v>4.0</c:v>
                </c:pt>
                <c:pt idx="2">
                  <c:v>8.0</c:v>
                </c:pt>
                <c:pt idx="3">
                  <c:v>6.0</c:v>
                </c:pt>
                <c:pt idx="4">
                  <c:v>5.0</c:v>
                </c:pt>
                <c:pt idx="5">
                  <c:v>4.0</c:v>
                </c:pt>
                <c:pt idx="6">
                  <c:v>4.0</c:v>
                </c:pt>
                <c:pt idx="7">
                  <c:v>6.0</c:v>
                </c:pt>
                <c:pt idx="8">
                  <c:v>3.0</c:v>
                </c:pt>
                <c:pt idx="9">
                  <c:v>2.0</c:v>
                </c:pt>
              </c:numCache>
            </c:numRef>
          </c:val>
        </c:ser>
        <c:ser>
          <c:idx val="4"/>
          <c:order val="4"/>
          <c:tx>
            <c:strRef>
              <c:f>Sheet1!$F$1</c:f>
              <c:strCache>
                <c:ptCount val="1"/>
                <c:pt idx="0">
                  <c:v>Not at all important</c:v>
                </c:pt>
              </c:strCache>
            </c:strRef>
          </c:tx>
          <c:spPr>
            <a:solidFill>
              <a:srgbClr val="C00000"/>
            </a:solidFill>
            <a:ln>
              <a:solidFill>
                <a:srgbClr val="000000"/>
              </a:solidFill>
            </a:ln>
          </c:spPr>
          <c:dLbls>
            <c:txPr>
              <a:bodyPr/>
              <a:lstStyle/>
              <a:p>
                <a:pPr>
                  <a:defRPr b="1">
                    <a:solidFill>
                      <a:schemeClr val="bg1"/>
                    </a:solidFill>
                  </a:defRPr>
                </a:pPr>
                <a:endParaRPr lang="en-US"/>
              </a:p>
            </c:txPr>
            <c:showVal val="1"/>
          </c:dLbls>
          <c:cat>
            <c:strRef>
              <c:f>Sheet1!$A$2:$A$11</c:f>
              <c:strCache>
                <c:ptCount val="10"/>
                <c:pt idx="0">
                  <c:v>Open space for active recreation</c:v>
                </c:pt>
                <c:pt idx="1">
                  <c:v>Stream corridors</c:v>
                </c:pt>
                <c:pt idx="2">
                  <c:v>Wetlands</c:v>
                </c:pt>
                <c:pt idx="3">
                  <c:v>Places of historical or unique value</c:v>
                </c:pt>
                <c:pt idx="4">
                  <c:v>Farmlands</c:v>
                </c:pt>
                <c:pt idx="5">
                  <c:v>Wildlife habitat</c:v>
                </c:pt>
                <c:pt idx="6">
                  <c:v>Forests and woodlands</c:v>
                </c:pt>
                <c:pt idx="7">
                  <c:v>Scenic views</c:v>
                </c:pt>
                <c:pt idx="8">
                  <c:v>Salt and fresh water access</c:v>
                </c:pt>
                <c:pt idx="9">
                  <c:v>Open space for passive recreation</c:v>
                </c:pt>
              </c:strCache>
            </c:strRef>
          </c:cat>
          <c:val>
            <c:numRef>
              <c:f>Sheet1!$F$2:$F$11</c:f>
              <c:numCache>
                <c:formatCode>General</c:formatCode>
                <c:ptCount val="10"/>
                <c:pt idx="0">
                  <c:v>5.0</c:v>
                </c:pt>
                <c:pt idx="1">
                  <c:v>3.0</c:v>
                </c:pt>
                <c:pt idx="2">
                  <c:v>5.0</c:v>
                </c:pt>
                <c:pt idx="3">
                  <c:v>2.0</c:v>
                </c:pt>
                <c:pt idx="4">
                  <c:v>3.0</c:v>
                </c:pt>
                <c:pt idx="5">
                  <c:v>2.0</c:v>
                </c:pt>
                <c:pt idx="6">
                  <c:v>2.0</c:v>
                </c:pt>
                <c:pt idx="7">
                  <c:v>2.0</c:v>
                </c:pt>
                <c:pt idx="8">
                  <c:v>3.0</c:v>
                </c:pt>
                <c:pt idx="9">
                  <c:v>3.0</c:v>
                </c:pt>
              </c:numCache>
            </c:numRef>
          </c:val>
        </c:ser>
        <c:ser>
          <c:idx val="5"/>
          <c:order val="5"/>
          <c:tx>
            <c:strRef>
              <c:f>Sheet1!$G$1</c:f>
              <c:strCache>
                <c:ptCount val="1"/>
                <c:pt idx="0">
                  <c:v>DK</c:v>
                </c:pt>
              </c:strCache>
            </c:strRef>
          </c:tx>
          <c:spPr>
            <a:solidFill>
              <a:srgbClr val="808080">
                <a:lumMod val="40000"/>
                <a:lumOff val="60000"/>
              </a:srgbClr>
            </a:solidFill>
            <a:ln>
              <a:solidFill>
                <a:srgbClr val="000000"/>
              </a:solidFill>
            </a:ln>
          </c:spPr>
          <c:dLbls>
            <c:txPr>
              <a:bodyPr/>
              <a:lstStyle/>
              <a:p>
                <a:pPr>
                  <a:defRPr b="1"/>
                </a:pPr>
                <a:endParaRPr lang="en-US"/>
              </a:p>
            </c:txPr>
            <c:showVal val="1"/>
          </c:dLbls>
          <c:cat>
            <c:strRef>
              <c:f>Sheet1!$A$2:$A$11</c:f>
              <c:strCache>
                <c:ptCount val="10"/>
                <c:pt idx="0">
                  <c:v>Open space for active recreation</c:v>
                </c:pt>
                <c:pt idx="1">
                  <c:v>Stream corridors</c:v>
                </c:pt>
                <c:pt idx="2">
                  <c:v>Wetlands</c:v>
                </c:pt>
                <c:pt idx="3">
                  <c:v>Places of historical or unique value</c:v>
                </c:pt>
                <c:pt idx="4">
                  <c:v>Farmlands</c:v>
                </c:pt>
                <c:pt idx="5">
                  <c:v>Wildlife habitat</c:v>
                </c:pt>
                <c:pt idx="6">
                  <c:v>Forests and woodlands</c:v>
                </c:pt>
                <c:pt idx="7">
                  <c:v>Scenic views</c:v>
                </c:pt>
                <c:pt idx="8">
                  <c:v>Salt and fresh water access</c:v>
                </c:pt>
                <c:pt idx="9">
                  <c:v>Open space for passive recreation</c:v>
                </c:pt>
              </c:strCache>
            </c:strRef>
          </c:cat>
          <c:val>
            <c:numRef>
              <c:f>Sheet1!$G$2:$G$11</c:f>
              <c:numCache>
                <c:formatCode>General</c:formatCode>
                <c:ptCount val="10"/>
                <c:pt idx="1">
                  <c:v>6.0</c:v>
                </c:pt>
                <c:pt idx="2">
                  <c:v>1.0</c:v>
                </c:pt>
                <c:pt idx="5">
                  <c:v>1.0</c:v>
                </c:pt>
                <c:pt idx="8">
                  <c:v>1.0</c:v>
                </c:pt>
              </c:numCache>
            </c:numRef>
          </c:val>
        </c:ser>
        <c:dLbls>
          <c:showVal val="1"/>
        </c:dLbls>
        <c:overlap val="100"/>
        <c:axId val="691045320"/>
        <c:axId val="691031432"/>
      </c:barChart>
      <c:catAx>
        <c:axId val="691045320"/>
        <c:scaling>
          <c:orientation val="minMax"/>
        </c:scaling>
        <c:axPos val="l"/>
        <c:numFmt formatCode="General" sourceLinked="1"/>
        <c:tickLblPos val="nextTo"/>
        <c:spPr>
          <a:ln w="2954">
            <a:solidFill>
              <a:schemeClr val="tx1"/>
            </a:solidFill>
            <a:prstDash val="solid"/>
          </a:ln>
        </c:spPr>
        <c:txPr>
          <a:bodyPr rot="0" vert="horz"/>
          <a:lstStyle/>
          <a:p>
            <a:pPr>
              <a:defRPr sz="1100"/>
            </a:pPr>
            <a:endParaRPr lang="en-US"/>
          </a:p>
        </c:txPr>
        <c:crossAx val="691031432"/>
        <c:crosses val="autoZero"/>
        <c:auto val="1"/>
        <c:lblAlgn val="ctr"/>
        <c:lblOffset val="100"/>
      </c:catAx>
      <c:valAx>
        <c:axId val="691031432"/>
        <c:scaling>
          <c:orientation val="minMax"/>
          <c:max val="100.0"/>
        </c:scaling>
        <c:axPos val="b"/>
        <c:numFmt formatCode="General" sourceLinked="1"/>
        <c:tickLblPos val="nextTo"/>
        <c:spPr>
          <a:ln w="2954">
            <a:solidFill>
              <a:schemeClr val="tx1"/>
            </a:solidFill>
            <a:prstDash val="solid"/>
          </a:ln>
        </c:spPr>
        <c:txPr>
          <a:bodyPr rot="0" vert="horz"/>
          <a:lstStyle/>
          <a:p>
            <a:pPr>
              <a:defRPr/>
            </a:pPr>
            <a:endParaRPr lang="en-US"/>
          </a:p>
        </c:txPr>
        <c:crossAx val="691045320"/>
        <c:crosses val="autoZero"/>
        <c:crossBetween val="between"/>
        <c:majorUnit val="20.0"/>
        <c:minorUnit val="2.0"/>
      </c:valAx>
      <c:spPr>
        <a:noFill/>
        <a:ln w="23634">
          <a:noFill/>
        </a:ln>
      </c:spPr>
    </c:plotArea>
    <c:legend>
      <c:legendPos val="b"/>
      <c:layout>
        <c:manualLayout>
          <c:xMode val="edge"/>
          <c:yMode val="edge"/>
          <c:x val="0.236167679553313"/>
          <c:y val="0.908221823134381"/>
          <c:w val="0.646994396192298"/>
          <c:h val="0.0597146841008657"/>
        </c:manualLayout>
      </c:layout>
      <c:spPr>
        <a:solidFill>
          <a:schemeClr val="bg1"/>
        </a:solidFill>
        <a:ln w="2954">
          <a:solidFill>
            <a:schemeClr val="tx1"/>
          </a:solidFill>
          <a:prstDash val="solid"/>
        </a:ln>
      </c:spPr>
    </c:legend>
    <c:plotVisOnly val="1"/>
    <c:dispBlanksAs val="gap"/>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49919291338583"/>
          <c:y val="0.215877959508921"/>
          <c:w val="0.583546587926509"/>
          <c:h val="0.720675031401521"/>
        </c:manualLayout>
      </c:layout>
      <c:pieChart>
        <c:varyColors val="1"/>
        <c:ser>
          <c:idx val="2"/>
          <c:order val="0"/>
          <c:spPr>
            <a:solidFill>
              <a:schemeClr val="accent1">
                <a:lumMod val="50000"/>
              </a:schemeClr>
            </a:solidFill>
            <a:ln w="11720">
              <a:solidFill>
                <a:schemeClr val="tx1"/>
              </a:solidFill>
              <a:prstDash val="solid"/>
            </a:ln>
          </c:spPr>
          <c:dPt>
            <c:idx val="0"/>
            <c:spPr>
              <a:solidFill>
                <a:srgbClr val="FF0000"/>
              </a:solidFill>
              <a:ln w="11720">
                <a:solidFill>
                  <a:schemeClr val="tx1"/>
                </a:solidFill>
                <a:prstDash val="solid"/>
              </a:ln>
            </c:spPr>
          </c:dPt>
          <c:dPt>
            <c:idx val="1"/>
            <c:spPr>
              <a:solidFill>
                <a:srgbClr val="FFDDDD"/>
              </a:solidFill>
              <a:ln w="11720">
                <a:solidFill>
                  <a:schemeClr val="tx1"/>
                </a:solidFill>
                <a:prstDash val="solid"/>
              </a:ln>
            </c:spPr>
          </c:dPt>
          <c:dPt>
            <c:idx val="2"/>
            <c:spPr>
              <a:solidFill>
                <a:srgbClr val="84E175"/>
              </a:solidFill>
              <a:ln w="11720">
                <a:solidFill>
                  <a:schemeClr val="tx1"/>
                </a:solidFill>
                <a:prstDash val="solid"/>
              </a:ln>
            </c:spPr>
          </c:dPt>
          <c:dPt>
            <c:idx val="3"/>
            <c:spPr>
              <a:solidFill>
                <a:srgbClr val="52A400"/>
              </a:solidFill>
              <a:ln w="11720">
                <a:solidFill>
                  <a:schemeClr val="tx1"/>
                </a:solidFill>
                <a:prstDash val="solid"/>
              </a:ln>
            </c:spPr>
          </c:dPt>
          <c:dPt>
            <c:idx val="4"/>
            <c:spPr>
              <a:solidFill>
                <a:srgbClr val="336600"/>
              </a:solidFill>
              <a:ln w="11720">
                <a:solidFill>
                  <a:schemeClr val="tx1"/>
                </a:solidFill>
                <a:prstDash val="solid"/>
              </a:ln>
            </c:spPr>
          </c:dPt>
          <c:dPt>
            <c:idx val="5"/>
            <c:spPr>
              <a:solidFill>
                <a:schemeClr val="accent3">
                  <a:lumMod val="85000"/>
                </a:schemeClr>
              </a:solidFill>
              <a:ln w="11720">
                <a:solidFill>
                  <a:schemeClr val="tx1"/>
                </a:solidFill>
                <a:prstDash val="solid"/>
              </a:ln>
            </c:spPr>
          </c:dPt>
          <c:dLbls>
            <c:dLbl>
              <c:idx val="3"/>
              <c:layout>
                <c:manualLayout>
                  <c:x val="0.0871294838145232"/>
                  <c:y val="0.19204332734566"/>
                </c:manualLayout>
              </c:layout>
              <c:spPr>
                <a:noFill/>
                <a:ln w="23440">
                  <a:noFill/>
                </a:ln>
              </c:spPr>
              <c:txPr>
                <a:bodyPr/>
                <a:lstStyle/>
                <a:p>
                  <a:pPr>
                    <a:defRPr b="1">
                      <a:solidFill>
                        <a:schemeClr val="bg1"/>
                      </a:solidFill>
                    </a:defRPr>
                  </a:pPr>
                  <a:endParaRPr lang="en-US"/>
                </a:p>
              </c:txPr>
              <c:showCatName val="1"/>
              <c:showPercent val="1"/>
            </c:dLbl>
            <c:dLbl>
              <c:idx val="4"/>
              <c:layout>
                <c:manualLayout>
                  <c:x val="-0.11240113735783"/>
                  <c:y val="-0.320808470982294"/>
                </c:manualLayout>
              </c:layout>
              <c:spPr>
                <a:noFill/>
                <a:ln w="23440">
                  <a:noFill/>
                </a:ln>
              </c:spPr>
              <c:txPr>
                <a:bodyPr/>
                <a:lstStyle/>
                <a:p>
                  <a:pPr>
                    <a:defRPr b="1">
                      <a:solidFill>
                        <a:schemeClr val="bg1"/>
                      </a:solidFill>
                    </a:defRPr>
                  </a:pPr>
                  <a:endParaRPr lang="en-US"/>
                </a:p>
              </c:txPr>
              <c:showCatName val="1"/>
              <c:showPercent val="1"/>
            </c:dLbl>
            <c:dLbl>
              <c:idx val="5"/>
              <c:delete val="1"/>
            </c:dLbl>
            <c:spPr>
              <a:noFill/>
              <a:ln w="23440">
                <a:noFill/>
              </a:ln>
            </c:spPr>
            <c:showCatName val="1"/>
            <c:showPercent val="1"/>
            <c:showLeaderLines val="1"/>
          </c:dLbls>
          <c:cat>
            <c:strRef>
              <c:f>Sheet1!$B$1:$G$1</c:f>
              <c:strCache>
                <c:ptCount val="6"/>
                <c:pt idx="0">
                  <c:v>Not at all important </c:v>
                </c:pt>
                <c:pt idx="1">
                  <c:v>2</c:v>
                </c:pt>
                <c:pt idx="2">
                  <c:v>3</c:v>
                </c:pt>
                <c:pt idx="3">
                  <c:v>4</c:v>
                </c:pt>
                <c:pt idx="4">
                  <c:v>Very important</c:v>
                </c:pt>
                <c:pt idx="5">
                  <c:v>DK</c:v>
                </c:pt>
              </c:strCache>
            </c:strRef>
          </c:cat>
          <c:val>
            <c:numRef>
              <c:f>Sheet1!$B$2:$G$2</c:f>
              <c:numCache>
                <c:formatCode>General</c:formatCode>
                <c:ptCount val="6"/>
                <c:pt idx="0">
                  <c:v>1.0</c:v>
                </c:pt>
                <c:pt idx="1">
                  <c:v>4.0</c:v>
                </c:pt>
                <c:pt idx="2">
                  <c:v>10.0</c:v>
                </c:pt>
                <c:pt idx="3">
                  <c:v>28.0</c:v>
                </c:pt>
                <c:pt idx="4">
                  <c:v>57.0</c:v>
                </c:pt>
                <c:pt idx="5">
                  <c:v>0.0</c:v>
                </c:pt>
              </c:numCache>
            </c:numRef>
          </c:val>
        </c:ser>
        <c:firstSliceAng val="240"/>
      </c:pieChart>
      <c:spPr>
        <a:noFill/>
        <a:ln w="23440">
          <a:noFill/>
        </a:ln>
      </c:spPr>
    </c:plotArea>
    <c:plotVisOnly val="1"/>
    <c:dispBlanksAs val="zero"/>
  </c:chart>
  <c:spPr>
    <a:noFill/>
    <a:ln>
      <a:noFill/>
    </a:ln>
  </c:spPr>
  <c:txPr>
    <a:bodyPr/>
    <a:lstStyle/>
    <a:p>
      <a:pPr>
        <a:defRPr sz="1200" b="0" i="0" u="none" strike="noStrike" baseline="0">
          <a:solidFill>
            <a:schemeClr val="tx1"/>
          </a:solidFill>
          <a:latin typeface="Times New Roman"/>
          <a:ea typeface="Times New Roman"/>
          <a:cs typeface="Times New Roman"/>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0.50025</cdr:x>
      <cdr:y>0.49525</cdr:y>
    </cdr:from>
    <cdr:to>
      <cdr:x>0.50975</cdr:x>
      <cdr:y>0.5475</cdr:y>
    </cdr:to>
    <cdr:sp macro="" textlink="">
      <cdr:nvSpPr>
        <cdr:cNvPr id="1025" name="Text Box 1"/>
        <cdr:cNvSpPr txBox="1">
          <a:spLocks xmlns:a="http://schemas.openxmlformats.org/drawingml/2006/main" noChangeArrowheads="1"/>
        </cdr:cNvSpPr>
      </cdr:nvSpPr>
      <cdr:spPr bwMode="auto">
        <a:xfrm xmlns:a="http://schemas.openxmlformats.org/drawingml/2006/main">
          <a:off x="3468834" y="1990682"/>
          <a:ext cx="65874" cy="21002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cdr:spPr>
      <cdr:txBody>
        <a:bodyPr xmlns:a="http://schemas.openxmlformats.org/drawingml/2006/main" wrap="none" lIns="36576" tIns="36576" rIns="36576" bIns="36576" anchor="ctr" upright="1">
          <a:spAutoFit/>
        </a:bodyPr>
        <a:lstStyle xmlns:a="http://schemas.openxmlformats.org/drawingml/2006/main"/>
        <a:p xmlns:a="http://schemas.openxmlformats.org/drawingml/2006/main">
          <a:pPr algn="ctr" rtl="0">
            <a:defRPr sz="1000"/>
          </a:pPr>
          <a:r>
            <a:rPr lang="en-US" sz="2100" b="1" i="0" u="none" strike="noStrike" baseline="0" dirty="0">
              <a:solidFill>
                <a:srgbClr val="000000"/>
              </a:solidFill>
              <a:latin typeface="Times New Roman"/>
              <a:cs typeface="Times New Roman"/>
            </a:rPr>
            <a:t>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550" tIns="45774" rIns="91550" bIns="45774" numCol="1" anchor="t" anchorCtr="0" compatLnSpc="1">
            <a:prstTxWarp prst="textNoShape">
              <a:avLst/>
            </a:prstTxWarp>
          </a:bodyPr>
          <a:lstStyle>
            <a:lvl1pPr defTabSz="915988">
              <a:defRPr sz="1100"/>
            </a:lvl1pPr>
          </a:lstStyle>
          <a:p>
            <a:endParaRPr lang="en-US" dirty="0"/>
          </a:p>
        </p:txBody>
      </p:sp>
      <p:sp>
        <p:nvSpPr>
          <p:cNvPr id="16387" name="Rectangle 3"/>
          <p:cNvSpPr>
            <a:spLocks noGrp="1" noChangeArrowheads="1"/>
          </p:cNvSpPr>
          <p:nvPr>
            <p:ph type="dt" sz="quarter" idx="1"/>
          </p:nvPr>
        </p:nvSpPr>
        <p:spPr bwMode="auto">
          <a:xfrm>
            <a:off x="3886200" y="0"/>
            <a:ext cx="2971800" cy="45878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550" tIns="45774" rIns="91550" bIns="45774" numCol="1" anchor="t" anchorCtr="0" compatLnSpc="1">
            <a:prstTxWarp prst="textNoShape">
              <a:avLst/>
            </a:prstTxWarp>
          </a:bodyPr>
          <a:lstStyle>
            <a:lvl1pPr algn="r" defTabSz="915988">
              <a:defRPr sz="1100"/>
            </a:lvl1pPr>
          </a:lstStyle>
          <a:p>
            <a:endParaRPr lang="en-US" dirty="0"/>
          </a:p>
        </p:txBody>
      </p:sp>
      <p:sp>
        <p:nvSpPr>
          <p:cNvPr id="16388" name="Rectangle 4"/>
          <p:cNvSpPr>
            <a:spLocks noGrp="1" noChangeArrowheads="1"/>
          </p:cNvSpPr>
          <p:nvPr>
            <p:ph type="ftr" sz="quarter" idx="2"/>
          </p:nvPr>
        </p:nvSpPr>
        <p:spPr bwMode="auto">
          <a:xfrm>
            <a:off x="0" y="8861425"/>
            <a:ext cx="2971800" cy="45878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550" tIns="45774" rIns="91550" bIns="45774" numCol="1" anchor="b" anchorCtr="0" compatLnSpc="1">
            <a:prstTxWarp prst="textNoShape">
              <a:avLst/>
            </a:prstTxWarp>
          </a:bodyPr>
          <a:lstStyle>
            <a:lvl1pPr defTabSz="915988">
              <a:defRPr sz="1100"/>
            </a:lvl1pPr>
          </a:lstStyle>
          <a:p>
            <a:endParaRPr lang="en-US" dirty="0"/>
          </a:p>
        </p:txBody>
      </p:sp>
      <p:sp>
        <p:nvSpPr>
          <p:cNvPr id="16389" name="Rectangle 5"/>
          <p:cNvSpPr>
            <a:spLocks noGrp="1" noChangeArrowheads="1"/>
          </p:cNvSpPr>
          <p:nvPr>
            <p:ph type="sldNum" sz="quarter" idx="3"/>
          </p:nvPr>
        </p:nvSpPr>
        <p:spPr bwMode="auto">
          <a:xfrm>
            <a:off x="3886200" y="8861425"/>
            <a:ext cx="2971800" cy="45878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550" tIns="45774" rIns="91550" bIns="45774" numCol="1" anchor="b" anchorCtr="0" compatLnSpc="1">
            <a:prstTxWarp prst="textNoShape">
              <a:avLst/>
            </a:prstTxWarp>
          </a:bodyPr>
          <a:lstStyle>
            <a:lvl1pPr algn="r" defTabSz="915988">
              <a:defRPr sz="1100"/>
            </a:lvl1pPr>
          </a:lstStyle>
          <a:p>
            <a:fld id="{82779306-A89F-440E-9EBF-F13644F51621}" type="slidenum">
              <a:rPr lang="en-US"/>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6082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550" tIns="45774" rIns="91550" bIns="45774" numCol="1" anchor="t" anchorCtr="0" compatLnSpc="1">
            <a:prstTxWarp prst="textNoShape">
              <a:avLst/>
            </a:prstTxWarp>
          </a:bodyPr>
          <a:lstStyle>
            <a:lvl1pPr defTabSz="915988">
              <a:defRPr sz="1100"/>
            </a:lvl1pPr>
          </a:lstStyle>
          <a:p>
            <a:endParaRPr lang="en-US" dirty="0"/>
          </a:p>
        </p:txBody>
      </p:sp>
      <p:sp>
        <p:nvSpPr>
          <p:cNvPr id="3075" name="Rectangle 3"/>
          <p:cNvSpPr>
            <a:spLocks noGrp="1" noChangeArrowheads="1"/>
          </p:cNvSpPr>
          <p:nvPr>
            <p:ph type="dt" idx="1"/>
          </p:nvPr>
        </p:nvSpPr>
        <p:spPr bwMode="auto">
          <a:xfrm>
            <a:off x="3886200" y="0"/>
            <a:ext cx="2971800" cy="46513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550" tIns="45774" rIns="91550" bIns="45774" numCol="1" anchor="t" anchorCtr="0" compatLnSpc="1">
            <a:prstTxWarp prst="textNoShape">
              <a:avLst/>
            </a:prstTxWarp>
          </a:bodyPr>
          <a:lstStyle>
            <a:lvl1pPr algn="r" defTabSz="915988">
              <a:defRPr sz="1100"/>
            </a:lvl1pPr>
          </a:lstStyle>
          <a:p>
            <a:endParaRPr lang="en-US" dirty="0"/>
          </a:p>
        </p:txBody>
      </p:sp>
      <p:sp>
        <p:nvSpPr>
          <p:cNvPr id="3076" name="Rectangle 4"/>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a:effectLst/>
          <a:extLs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rgbClr val="808080"/>
                  </a:outerShdw>
                </a:effectLst>
              </a14:hiddenEffects>
            </a:ext>
            <a:ext uri="{53640926-AAD7-44D8-BBD7-CCE9431645EC}">
              <a14:shadowObscured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1"/>
            </a:ext>
          </a:extLst>
        </p:spPr>
      </p:sp>
      <p:sp>
        <p:nvSpPr>
          <p:cNvPr id="3077" name="Rectangle 5"/>
          <p:cNvSpPr>
            <a:spLocks noGrp="1" noChangeArrowheads="1"/>
          </p:cNvSpPr>
          <p:nvPr>
            <p:ph type="body" sz="quarter" idx="3"/>
          </p:nvPr>
        </p:nvSpPr>
        <p:spPr bwMode="auto">
          <a:xfrm>
            <a:off x="915988" y="4414838"/>
            <a:ext cx="5026025" cy="418465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550" tIns="45774" rIns="91550" bIns="4577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31263"/>
            <a:ext cx="2971800" cy="46513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550" tIns="45774" rIns="91550" bIns="45774" numCol="1" anchor="b" anchorCtr="0" compatLnSpc="1">
            <a:prstTxWarp prst="textNoShape">
              <a:avLst/>
            </a:prstTxWarp>
          </a:bodyPr>
          <a:lstStyle>
            <a:lvl1pPr defTabSz="915988">
              <a:defRPr sz="1100"/>
            </a:lvl1pPr>
          </a:lstStyle>
          <a:p>
            <a:endParaRPr lang="en-US" dirty="0"/>
          </a:p>
        </p:txBody>
      </p:sp>
      <p:sp>
        <p:nvSpPr>
          <p:cNvPr id="3079" name="Rectangle 7"/>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550" tIns="45774" rIns="91550" bIns="45774" numCol="1" anchor="b" anchorCtr="0" compatLnSpc="1">
            <a:prstTxWarp prst="textNoShape">
              <a:avLst/>
            </a:prstTxWarp>
          </a:bodyPr>
          <a:lstStyle>
            <a:lvl1pPr algn="r" defTabSz="915988">
              <a:defRPr sz="1100"/>
            </a:lvl1pPr>
          </a:lstStyle>
          <a:p>
            <a:fld id="{9BA39A7F-A4AC-4928-BC7F-2B8A0E9CA7B3}" type="slidenum">
              <a:rPr lang="en-US"/>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53342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9984BC-88FA-4F1D-A745-640FECC1D154}" type="slidenum">
              <a:rPr lang="en-US"/>
              <a:pPr/>
              <a:t>1</a:t>
            </a:fld>
            <a:endParaRPr lang="en-US" dirty="0"/>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6E79D-A9B5-4D3C-8332-9716864FC54C}" type="slidenum">
              <a:rPr lang="en-US"/>
              <a:pPr/>
              <a:t>10</a:t>
            </a:fld>
            <a:endParaRPr lang="en-US" dirty="0"/>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11</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6E79D-A9B5-4D3C-8332-9716864FC54C}" type="slidenum">
              <a:rPr lang="en-US"/>
              <a:pPr/>
              <a:t>12</a:t>
            </a:fld>
            <a:endParaRPr lang="en-US" dirty="0"/>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5FCC6-61BB-4357-A9E6-D895392E6855}" type="slidenum">
              <a:rPr lang="en-US"/>
              <a:pPr/>
              <a:t>13</a:t>
            </a:fld>
            <a:endParaRPr lang="en-US" dirty="0"/>
          </a:p>
        </p:txBody>
      </p:sp>
      <p:sp>
        <p:nvSpPr>
          <p:cNvPr id="428034" name="Rectangle 2"/>
          <p:cNvSpPr>
            <a:spLocks noGrp="1" noRot="1" noChangeAspect="1" noChangeArrowheads="1" noTextEdit="1"/>
          </p:cNvSpPr>
          <p:nvPr>
            <p:ph type="sldImg"/>
          </p:nvPr>
        </p:nvSpPr>
        <p:spPr>
          <a:xfrm>
            <a:off x="1108075" y="696913"/>
            <a:ext cx="4648200" cy="3486150"/>
          </a:xfrm>
          <a:ln/>
        </p:spPr>
      </p:sp>
      <p:sp>
        <p:nvSpPr>
          <p:cNvPr id="428035" name="Rectangle 3"/>
          <p:cNvSpPr>
            <a:spLocks noGrp="1" noChangeArrowheads="1"/>
          </p:cNvSpPr>
          <p:nvPr>
            <p:ph type="body" idx="1"/>
          </p:nvPr>
        </p:nvSpPr>
        <p:spPr>
          <a:xfrm>
            <a:off x="917575" y="4414838"/>
            <a:ext cx="5024438" cy="4184650"/>
          </a:xfrm>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3BE4F5-31A3-46C8-9B14-AA57272B9CD8}" type="slidenum">
              <a:rPr lang="en-US"/>
              <a:pPr/>
              <a:t>14</a:t>
            </a:fld>
            <a:endParaRPr lang="en-US" dirty="0"/>
          </a:p>
        </p:txBody>
      </p:sp>
      <p:sp>
        <p:nvSpPr>
          <p:cNvPr id="430082" name="Rectangle 2"/>
          <p:cNvSpPr>
            <a:spLocks noGrp="1" noRot="1" noChangeAspect="1" noChangeArrowheads="1" noTextEdit="1"/>
          </p:cNvSpPr>
          <p:nvPr>
            <p:ph type="sldImg"/>
          </p:nvPr>
        </p:nvSpPr>
        <p:spPr>
          <a:ln/>
        </p:spPr>
      </p:sp>
      <p:sp>
        <p:nvSpPr>
          <p:cNvPr id="4300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0C6C8B-A257-46FA-BE56-DD759474EF20}" type="slidenum">
              <a:rPr lang="en-US"/>
              <a:pPr/>
              <a:t>15</a:t>
            </a:fld>
            <a:endParaRPr lang="en-US" dirty="0"/>
          </a:p>
        </p:txBody>
      </p:sp>
      <p:sp>
        <p:nvSpPr>
          <p:cNvPr id="527362" name="Rectangle 2"/>
          <p:cNvSpPr>
            <a:spLocks noGrp="1" noRot="1" noChangeAspect="1" noChangeArrowheads="1" noTextEdit="1"/>
          </p:cNvSpPr>
          <p:nvPr>
            <p:ph type="sldImg"/>
          </p:nvPr>
        </p:nvSpPr>
        <p:spPr>
          <a:ln/>
        </p:spPr>
      </p:sp>
      <p:sp>
        <p:nvSpPr>
          <p:cNvPr id="5273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16</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D970F7-F629-4BF5-81B7-223B34CE2E75}" type="slidenum">
              <a:rPr lang="en-US"/>
              <a:pPr/>
              <a:t>17</a:t>
            </a:fld>
            <a:endParaRPr lang="en-US" dirty="0"/>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18</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6BA01-A26F-4DC2-B8A6-1DAB4E1CB4F6}" type="slidenum">
              <a:rPr lang="en-US"/>
              <a:pPr/>
              <a:t>19</a:t>
            </a:fld>
            <a:endParaRPr lang="en-US" dirty="0"/>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2B36E8-CA98-4FAC-BD93-699A4133171D}" type="slidenum">
              <a:rPr lang="en-US"/>
              <a:pPr/>
              <a:t>2</a:t>
            </a:fld>
            <a:endParaRPr lang="en-US" dirty="0"/>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5FCC6-61BB-4357-A9E6-D895392E6855}" type="slidenum">
              <a:rPr lang="en-US"/>
              <a:pPr/>
              <a:t>20</a:t>
            </a:fld>
            <a:endParaRPr lang="en-US" dirty="0"/>
          </a:p>
        </p:txBody>
      </p:sp>
      <p:sp>
        <p:nvSpPr>
          <p:cNvPr id="428034" name="Rectangle 2"/>
          <p:cNvSpPr>
            <a:spLocks noGrp="1" noRot="1" noChangeAspect="1" noChangeArrowheads="1" noTextEdit="1"/>
          </p:cNvSpPr>
          <p:nvPr>
            <p:ph type="sldImg"/>
          </p:nvPr>
        </p:nvSpPr>
        <p:spPr>
          <a:xfrm>
            <a:off x="1108075" y="696913"/>
            <a:ext cx="4648200" cy="3486150"/>
          </a:xfrm>
          <a:ln/>
        </p:spPr>
      </p:sp>
      <p:sp>
        <p:nvSpPr>
          <p:cNvPr id="428035" name="Rectangle 3"/>
          <p:cNvSpPr>
            <a:spLocks noGrp="1" noChangeArrowheads="1"/>
          </p:cNvSpPr>
          <p:nvPr>
            <p:ph type="body" idx="1"/>
          </p:nvPr>
        </p:nvSpPr>
        <p:spPr>
          <a:xfrm>
            <a:off x="917575" y="4414838"/>
            <a:ext cx="5024438" cy="4184650"/>
          </a:xfrm>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21</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6E79D-A9B5-4D3C-8332-9716864FC54C}" type="slidenum">
              <a:rPr lang="en-US"/>
              <a:pPr/>
              <a:t>22</a:t>
            </a:fld>
            <a:endParaRPr lang="en-US" dirty="0"/>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23</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6BA01-A26F-4DC2-B8A6-1DAB4E1CB4F6}" type="slidenum">
              <a:rPr lang="en-US"/>
              <a:pPr/>
              <a:t>24</a:t>
            </a:fld>
            <a:endParaRPr lang="en-US" dirty="0"/>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5FCC6-61BB-4357-A9E6-D895392E6855}" type="slidenum">
              <a:rPr lang="en-US"/>
              <a:pPr/>
              <a:t>25</a:t>
            </a:fld>
            <a:endParaRPr lang="en-US" dirty="0"/>
          </a:p>
        </p:txBody>
      </p:sp>
      <p:sp>
        <p:nvSpPr>
          <p:cNvPr id="428034" name="Rectangle 2"/>
          <p:cNvSpPr>
            <a:spLocks noGrp="1" noRot="1" noChangeAspect="1" noChangeArrowheads="1" noTextEdit="1"/>
          </p:cNvSpPr>
          <p:nvPr>
            <p:ph type="sldImg"/>
          </p:nvPr>
        </p:nvSpPr>
        <p:spPr>
          <a:xfrm>
            <a:off x="1108075" y="696913"/>
            <a:ext cx="4648200" cy="3486150"/>
          </a:xfrm>
          <a:ln/>
        </p:spPr>
      </p:sp>
      <p:sp>
        <p:nvSpPr>
          <p:cNvPr id="428035" name="Rectangle 3"/>
          <p:cNvSpPr>
            <a:spLocks noGrp="1" noChangeArrowheads="1"/>
          </p:cNvSpPr>
          <p:nvPr>
            <p:ph type="body" idx="1"/>
          </p:nvPr>
        </p:nvSpPr>
        <p:spPr>
          <a:xfrm>
            <a:off x="917575" y="4414838"/>
            <a:ext cx="5024438" cy="4184650"/>
          </a:xfrm>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26</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6BA01-A26F-4DC2-B8A6-1DAB4E1CB4F6}" type="slidenum">
              <a:rPr lang="en-US"/>
              <a:pPr/>
              <a:t>27</a:t>
            </a:fld>
            <a:endParaRPr lang="en-US" dirty="0"/>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28</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6BA01-A26F-4DC2-B8A6-1DAB4E1CB4F6}" type="slidenum">
              <a:rPr lang="en-US"/>
              <a:pPr/>
              <a:t>29</a:t>
            </a:fld>
            <a:endParaRPr lang="en-US" dirty="0"/>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DF06B1-EA31-4B7F-99F3-E2F3BF117A05}" type="slidenum">
              <a:rPr lang="en-US"/>
              <a:pPr/>
              <a:t>3</a:t>
            </a:fld>
            <a:endParaRPr lang="en-US" dirty="0"/>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a:xfrm>
            <a:off x="917575" y="4414838"/>
            <a:ext cx="5024438" cy="4184650"/>
          </a:xfrm>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30</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6BA01-A26F-4DC2-B8A6-1DAB4E1CB4F6}" type="slidenum">
              <a:rPr lang="en-US"/>
              <a:pPr/>
              <a:t>31</a:t>
            </a:fld>
            <a:endParaRPr lang="en-US" dirty="0"/>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251C1A-91FD-45A0-A1C7-3481616EE10E}" type="slidenum">
              <a:rPr lang="en-US"/>
              <a:pPr/>
              <a:t>32</a:t>
            </a:fld>
            <a:endParaRPr lang="en-US" dirty="0"/>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B848D-19E7-4070-8B11-D7735D90EC38}" type="slidenum">
              <a:rPr lang="en-US"/>
              <a:pPr/>
              <a:t>33</a:t>
            </a:fld>
            <a:endParaRPr lang="en-US" dirty="0"/>
          </a:p>
        </p:txBody>
      </p:sp>
      <p:sp>
        <p:nvSpPr>
          <p:cNvPr id="499714" name="Rectangle 2"/>
          <p:cNvSpPr>
            <a:spLocks noGrp="1" noRot="1" noChangeAspect="1" noChangeArrowheads="1" noTextEdit="1"/>
          </p:cNvSpPr>
          <p:nvPr>
            <p:ph type="sldImg"/>
          </p:nvPr>
        </p:nvSpPr>
        <p:spPr>
          <a:ln/>
        </p:spPr>
      </p:sp>
      <p:sp>
        <p:nvSpPr>
          <p:cNvPr id="4997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E688A-B786-4ACB-9C8C-5648A5040A20}" type="slidenum">
              <a:rPr lang="en-US"/>
              <a:pPr/>
              <a:t>34</a:t>
            </a:fld>
            <a:endParaRPr lang="en-US" dirty="0"/>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5DB4A1-5270-4C69-8514-06DD56B55C70}" type="slidenum">
              <a:rPr lang="en-US"/>
              <a:pPr/>
              <a:t>35</a:t>
            </a:fld>
            <a:endParaRPr lang="en-US" dirty="0"/>
          </a:p>
        </p:txBody>
      </p:sp>
      <p:sp>
        <p:nvSpPr>
          <p:cNvPr id="489474" name="Rectangle 2"/>
          <p:cNvSpPr>
            <a:spLocks noGrp="1" noRot="1" noChangeAspect="1" noChangeArrowheads="1" noTextEdit="1"/>
          </p:cNvSpPr>
          <p:nvPr>
            <p:ph type="sldImg"/>
          </p:nvPr>
        </p:nvSpPr>
        <p:spPr>
          <a:ln/>
        </p:spPr>
      </p:sp>
      <p:sp>
        <p:nvSpPr>
          <p:cNvPr id="4894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8831F-F778-4AC4-8F16-7C63D5B73FA6}" type="slidenum">
              <a:rPr lang="en-US"/>
              <a:pPr/>
              <a:t>36</a:t>
            </a:fld>
            <a:endParaRPr lang="en-US" dirty="0"/>
          </a:p>
        </p:txBody>
      </p:sp>
      <p:sp>
        <p:nvSpPr>
          <p:cNvPr id="651266" name="Rectangle 2"/>
          <p:cNvSpPr>
            <a:spLocks noGrp="1" noRot="1" noChangeAspect="1" noChangeArrowheads="1" noTextEdit="1"/>
          </p:cNvSpPr>
          <p:nvPr>
            <p:ph type="sldImg"/>
          </p:nvPr>
        </p:nvSpPr>
        <p:spPr>
          <a:ln/>
        </p:spPr>
      </p:sp>
      <p:sp>
        <p:nvSpPr>
          <p:cNvPr id="6512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7CED0-F103-405C-BFD5-0FF59EA4CD86}" type="slidenum">
              <a:rPr lang="en-US"/>
              <a:pPr/>
              <a:t>37</a:t>
            </a:fld>
            <a:endParaRPr lang="en-US" dirty="0"/>
          </a:p>
        </p:txBody>
      </p:sp>
      <p:sp>
        <p:nvSpPr>
          <p:cNvPr id="485378" name="Rectangle 2"/>
          <p:cNvSpPr>
            <a:spLocks noGrp="1" noRot="1" noChangeAspect="1" noChangeArrowheads="1" noTextEdit="1"/>
          </p:cNvSpPr>
          <p:nvPr>
            <p:ph type="sldImg"/>
          </p:nvPr>
        </p:nvSpPr>
        <p:spPr>
          <a:ln/>
        </p:spPr>
      </p:sp>
      <p:sp>
        <p:nvSpPr>
          <p:cNvPr id="4853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8D156B-9931-46F6-BAB7-2CA486059154}" type="slidenum">
              <a:rPr lang="en-US"/>
              <a:pPr/>
              <a:t>38</a:t>
            </a:fld>
            <a:endParaRPr lang="en-US" dirty="0"/>
          </a:p>
        </p:txBody>
      </p:sp>
      <p:sp>
        <p:nvSpPr>
          <p:cNvPr id="495618" name="Rectangle 2"/>
          <p:cNvSpPr>
            <a:spLocks noGrp="1" noRot="1" noChangeAspect="1" noChangeArrowheads="1" noTextEdit="1"/>
          </p:cNvSpPr>
          <p:nvPr>
            <p:ph type="sldImg"/>
          </p:nvPr>
        </p:nvSpPr>
        <p:spPr>
          <a:ln/>
        </p:spPr>
      </p:sp>
      <p:sp>
        <p:nvSpPr>
          <p:cNvPr id="4956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5DD70-6192-48FC-A2AF-9ACD97953F04}" type="slidenum">
              <a:rPr lang="en-US"/>
              <a:pPr/>
              <a:t>4</a:t>
            </a:fld>
            <a:endParaRPr lang="en-US" dirty="0"/>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4192BA-CFF8-4F8D-80AC-1616AA0BDAA1}" type="slidenum">
              <a:rPr lang="en-US"/>
              <a:pPr/>
              <a:t>5</a:t>
            </a:fld>
            <a:endParaRPr lang="en-US" dirty="0"/>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6</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01C03D-7E13-49E2-B613-C97A92BAAC37}" type="slidenum">
              <a:rPr lang="en-US"/>
              <a:pPr/>
              <a:t>7</a:t>
            </a:fld>
            <a:endParaRPr lang="en-US" dirty="0"/>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75FCC6-61BB-4357-A9E6-D895392E6855}" type="slidenum">
              <a:rPr lang="en-US"/>
              <a:pPr/>
              <a:t>8</a:t>
            </a:fld>
            <a:endParaRPr lang="en-US" dirty="0"/>
          </a:p>
        </p:txBody>
      </p:sp>
      <p:sp>
        <p:nvSpPr>
          <p:cNvPr id="428034" name="Rectangle 2"/>
          <p:cNvSpPr>
            <a:spLocks noGrp="1" noRot="1" noChangeAspect="1" noChangeArrowheads="1" noTextEdit="1"/>
          </p:cNvSpPr>
          <p:nvPr>
            <p:ph type="sldImg"/>
          </p:nvPr>
        </p:nvSpPr>
        <p:spPr>
          <a:xfrm>
            <a:off x="1108075" y="696913"/>
            <a:ext cx="4648200" cy="3486150"/>
          </a:xfrm>
          <a:ln/>
        </p:spPr>
      </p:sp>
      <p:sp>
        <p:nvSpPr>
          <p:cNvPr id="428035" name="Rectangle 3"/>
          <p:cNvSpPr>
            <a:spLocks noGrp="1" noChangeArrowheads="1"/>
          </p:cNvSpPr>
          <p:nvPr>
            <p:ph type="body" idx="1"/>
          </p:nvPr>
        </p:nvSpPr>
        <p:spPr>
          <a:xfrm>
            <a:off x="917575" y="4414838"/>
            <a:ext cx="5024438" cy="4184650"/>
          </a:xfrm>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23A755-5264-4ED8-B157-6685608E591F}" type="slidenum">
              <a:rPr lang="en-US"/>
              <a:pPr/>
              <a:t>9</a:t>
            </a:fld>
            <a:endParaRPr lang="en-US" dirty="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AFC285FF-719B-431E-A5FE-DD893C82E202}" type="slidenum">
              <a:rPr lang="en-US"/>
              <a:pPr/>
              <a:t>‹#›</a:t>
            </a:fld>
            <a:endParaRPr lang="en-US" b="1" dirty="0">
              <a:latin typeface="+mn-lt"/>
            </a:endParaRPr>
          </a:p>
        </p:txBody>
      </p:sp>
      <p:sp>
        <p:nvSpPr>
          <p:cNvPr id="5" name="Date Placeholder 4"/>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363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6386B6-C30B-48AB-9242-8BE271295BFF}" type="slidenum">
              <a:rPr lang="en-US"/>
              <a:pPr/>
              <a:t>‹#›</a:t>
            </a:fld>
            <a:endParaRPr lang="en-US" b="1" dirty="0">
              <a:latin typeface="+mn-lt"/>
            </a:endParaRPr>
          </a:p>
        </p:txBody>
      </p:sp>
      <p:sp>
        <p:nvSpPr>
          <p:cNvPr id="5" name="Date Placeholder 4"/>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462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28600"/>
            <a:ext cx="17716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28600"/>
            <a:ext cx="51625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4944DB3-7F14-4546-B6A2-39A836127617}" type="slidenum">
              <a:rPr lang="en-US"/>
              <a:pPr/>
              <a:t>‹#›</a:t>
            </a:fld>
            <a:endParaRPr lang="en-US" b="1" dirty="0">
              <a:latin typeface="+mn-lt"/>
            </a:endParaRPr>
          </a:p>
        </p:txBody>
      </p:sp>
      <p:sp>
        <p:nvSpPr>
          <p:cNvPr id="5" name="Date Placeholder 4"/>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97650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086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71600" y="1676400"/>
            <a:ext cx="7010400" cy="4114800"/>
          </a:xfrm>
        </p:spPr>
        <p:txBody>
          <a:bodyPr/>
          <a:lstStyle/>
          <a:p>
            <a:endParaRPr lang="en-US" dirty="0"/>
          </a:p>
        </p:txBody>
      </p:sp>
      <p:sp>
        <p:nvSpPr>
          <p:cNvPr id="4" name="Slide Number Placeholder 3"/>
          <p:cNvSpPr>
            <a:spLocks noGrp="1"/>
          </p:cNvSpPr>
          <p:nvPr>
            <p:ph type="sldNum" sz="quarter" idx="10"/>
          </p:nvPr>
        </p:nvSpPr>
        <p:spPr>
          <a:xfrm>
            <a:off x="7772400" y="6019800"/>
            <a:ext cx="762000" cy="457200"/>
          </a:xfrm>
        </p:spPr>
        <p:txBody>
          <a:bodyPr/>
          <a:lstStyle>
            <a:lvl1pPr>
              <a:defRPr/>
            </a:lvl1pPr>
          </a:lstStyle>
          <a:p>
            <a:fld id="{6A0668AF-5ABC-4C22-B03F-1BB5A793AB7A}" type="slidenum">
              <a:rPr lang="en-US"/>
              <a:pPr/>
              <a:t>‹#›</a:t>
            </a:fld>
            <a:endParaRPr lang="en-US" b="1" dirty="0">
              <a:latin typeface="+mn-lt"/>
            </a:endParaRPr>
          </a:p>
        </p:txBody>
      </p:sp>
      <p:sp>
        <p:nvSpPr>
          <p:cNvPr id="5" name="Date Placeholder 4"/>
          <p:cNvSpPr>
            <a:spLocks noGrp="1"/>
          </p:cNvSpPr>
          <p:nvPr>
            <p:ph type="dt" sz="half" idx="11"/>
          </p:nvPr>
        </p:nvSpPr>
        <p:spPr>
          <a:xfrm>
            <a:off x="3962400" y="6343650"/>
            <a:ext cx="1752600" cy="457200"/>
          </a:xfrm>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1805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086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371600" y="1676400"/>
            <a:ext cx="7010400" cy="4114800"/>
          </a:xfrm>
        </p:spPr>
        <p:txBody>
          <a:bodyPr/>
          <a:lstStyle/>
          <a:p>
            <a:endParaRPr lang="en-US" dirty="0"/>
          </a:p>
        </p:txBody>
      </p:sp>
      <p:sp>
        <p:nvSpPr>
          <p:cNvPr id="4" name="Slide Number Placeholder 3"/>
          <p:cNvSpPr>
            <a:spLocks noGrp="1"/>
          </p:cNvSpPr>
          <p:nvPr>
            <p:ph type="sldNum" sz="quarter" idx="10"/>
          </p:nvPr>
        </p:nvSpPr>
        <p:spPr>
          <a:xfrm>
            <a:off x="7772400" y="6019800"/>
            <a:ext cx="762000" cy="457200"/>
          </a:xfrm>
        </p:spPr>
        <p:txBody>
          <a:bodyPr/>
          <a:lstStyle>
            <a:lvl1pPr>
              <a:defRPr/>
            </a:lvl1pPr>
          </a:lstStyle>
          <a:p>
            <a:fld id="{D0E42E08-AEBF-45DE-9F7D-F94D3900DD7A}" type="slidenum">
              <a:rPr lang="en-US"/>
              <a:pPr/>
              <a:t>‹#›</a:t>
            </a:fld>
            <a:endParaRPr lang="en-US" b="1" dirty="0">
              <a:latin typeface="+mn-lt"/>
            </a:endParaRPr>
          </a:p>
        </p:txBody>
      </p:sp>
      <p:sp>
        <p:nvSpPr>
          <p:cNvPr id="5" name="Date Placeholder 4"/>
          <p:cNvSpPr>
            <a:spLocks noGrp="1"/>
          </p:cNvSpPr>
          <p:nvPr>
            <p:ph type="dt" sz="half" idx="11"/>
          </p:nvPr>
        </p:nvSpPr>
        <p:spPr>
          <a:xfrm>
            <a:off x="3962400" y="6343650"/>
            <a:ext cx="1752600" cy="457200"/>
          </a:xfrm>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62568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0866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1371600" y="1676400"/>
            <a:ext cx="3429000" cy="4114800"/>
          </a:xfrm>
        </p:spPr>
        <p:txBody>
          <a:bodyPr/>
          <a:lstStyle/>
          <a:p>
            <a:endParaRPr lang="en-US" dirty="0"/>
          </a:p>
        </p:txBody>
      </p:sp>
      <p:sp>
        <p:nvSpPr>
          <p:cNvPr id="4" name="Text Placeholder 3"/>
          <p:cNvSpPr>
            <a:spLocks noGrp="1"/>
          </p:cNvSpPr>
          <p:nvPr>
            <p:ph type="body" sz="half" idx="2"/>
          </p:nvPr>
        </p:nvSpPr>
        <p:spPr>
          <a:xfrm>
            <a:off x="4953000" y="16764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772400" y="6019800"/>
            <a:ext cx="762000" cy="457200"/>
          </a:xfrm>
        </p:spPr>
        <p:txBody>
          <a:bodyPr/>
          <a:lstStyle>
            <a:lvl1pPr>
              <a:defRPr/>
            </a:lvl1pPr>
          </a:lstStyle>
          <a:p>
            <a:fld id="{D443389B-0C27-4BD0-85AC-CEF8B2716255}" type="slidenum">
              <a:rPr lang="en-US"/>
              <a:pPr/>
              <a:t>‹#›</a:t>
            </a:fld>
            <a:endParaRPr lang="en-US" b="1" dirty="0">
              <a:latin typeface="+mn-lt"/>
            </a:endParaRPr>
          </a:p>
        </p:txBody>
      </p:sp>
      <p:sp>
        <p:nvSpPr>
          <p:cNvPr id="6" name="Date Placeholder 5"/>
          <p:cNvSpPr>
            <a:spLocks noGrp="1"/>
          </p:cNvSpPr>
          <p:nvPr>
            <p:ph type="dt" sz="half" idx="11"/>
          </p:nvPr>
        </p:nvSpPr>
        <p:spPr>
          <a:xfrm>
            <a:off x="3962400" y="6343650"/>
            <a:ext cx="1752600" cy="457200"/>
          </a:xfrm>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8087856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0DDA3F2-DEAA-473B-8B98-8DEDFF9FFD7A}" type="slidenum">
              <a:rPr lang="en-US"/>
              <a:pPr/>
              <a:t>‹#›</a:t>
            </a:fld>
            <a:endParaRPr lang="en-US" b="1" dirty="0">
              <a:latin typeface="+mn-lt"/>
            </a:endParaRPr>
          </a:p>
        </p:txBody>
      </p:sp>
      <p:sp>
        <p:nvSpPr>
          <p:cNvPr id="5" name="Date Placeholder 4"/>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0814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9EC3CDB-49F2-44B6-9151-FB7853370947}" type="slidenum">
              <a:rPr lang="en-US"/>
              <a:pPr/>
              <a:t>‹#›</a:t>
            </a:fld>
            <a:endParaRPr lang="en-US" b="1" dirty="0">
              <a:latin typeface="+mn-lt"/>
            </a:endParaRPr>
          </a:p>
        </p:txBody>
      </p:sp>
      <p:sp>
        <p:nvSpPr>
          <p:cNvPr id="5" name="Date Placeholder 4"/>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1440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764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764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34A76D78-5169-4014-AB43-15534FBC8DAE}" type="slidenum">
              <a:rPr lang="en-US"/>
              <a:pPr/>
              <a:t>‹#›</a:t>
            </a:fld>
            <a:endParaRPr lang="en-US" b="1" dirty="0">
              <a:latin typeface="+mn-lt"/>
            </a:endParaRPr>
          </a:p>
        </p:txBody>
      </p:sp>
      <p:sp>
        <p:nvSpPr>
          <p:cNvPr id="6" name="Date Placeholder 5"/>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310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A36A6F5-E14C-4499-9344-20BA69047AF2}" type="slidenum">
              <a:rPr lang="en-US"/>
              <a:pPr/>
              <a:t>‹#›</a:t>
            </a:fld>
            <a:endParaRPr lang="en-US" b="1" dirty="0">
              <a:latin typeface="+mn-lt"/>
            </a:endParaRPr>
          </a:p>
        </p:txBody>
      </p:sp>
      <p:sp>
        <p:nvSpPr>
          <p:cNvPr id="8" name="Date Placeholder 7"/>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7151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91D504A6-A541-46AE-BE0D-64697D0603E1}" type="slidenum">
              <a:rPr lang="en-US"/>
              <a:pPr/>
              <a:t>‹#›</a:t>
            </a:fld>
            <a:endParaRPr lang="en-US" b="1" dirty="0">
              <a:latin typeface="+mn-lt"/>
            </a:endParaRPr>
          </a:p>
        </p:txBody>
      </p:sp>
      <p:sp>
        <p:nvSpPr>
          <p:cNvPr id="4" name="Date Placeholder 3"/>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2498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14315E6-5FF8-4BFE-99F3-DFB1B1AAF2BE}" type="slidenum">
              <a:rPr lang="en-US"/>
              <a:pPr/>
              <a:t>‹#›</a:t>
            </a:fld>
            <a:endParaRPr lang="en-US" b="1" dirty="0">
              <a:latin typeface="+mn-lt"/>
            </a:endParaRPr>
          </a:p>
        </p:txBody>
      </p:sp>
      <p:sp>
        <p:nvSpPr>
          <p:cNvPr id="3" name="Date Placeholder 2"/>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1698982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9CE1102-0F54-48DD-A7BE-CE3F4CC6B4FC}" type="slidenum">
              <a:rPr lang="en-US"/>
              <a:pPr/>
              <a:t>‹#›</a:t>
            </a:fld>
            <a:endParaRPr lang="en-US" b="1" dirty="0">
              <a:latin typeface="+mn-lt"/>
            </a:endParaRPr>
          </a:p>
        </p:txBody>
      </p:sp>
      <p:sp>
        <p:nvSpPr>
          <p:cNvPr id="6" name="Date Placeholder 5"/>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2852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F5971EF-20E7-4DBE-BFAE-3AE6BC6EEC14}" type="slidenum">
              <a:rPr lang="en-US"/>
              <a:pPr/>
              <a:t>‹#›</a:t>
            </a:fld>
            <a:endParaRPr lang="en-US" b="1" dirty="0">
              <a:latin typeface="+mn-lt"/>
            </a:endParaRPr>
          </a:p>
        </p:txBody>
      </p:sp>
      <p:sp>
        <p:nvSpPr>
          <p:cNvPr id="6" name="Date Placeholder 5"/>
          <p:cNvSpPr>
            <a:spLocks noGrp="1"/>
          </p:cNvSpPr>
          <p:nvPr>
            <p:ph type="dt" sz="half" idx="11"/>
          </p:nvPr>
        </p:nvSpPr>
        <p:spPr/>
        <p:txBody>
          <a:bodyPr/>
          <a:lstStyle>
            <a:lvl1pPr>
              <a:defRPr/>
            </a:lvl1pPr>
          </a:lstStyle>
          <a:p>
            <a:r>
              <a:rPr lang="en-US" dirty="0" smtClean="0"/>
              <a:t>May 2012</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687307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vmlDrawing" Target="../drawings/vmlDrawing1.vml"/><Relationship Id="rId17" Type="http://schemas.openxmlformats.org/officeDocument/2006/relationships/oleObject" Target="../embeddings/oleObject1.bin"/><Relationship Id="rId18" Type="http://schemas.openxmlformats.org/officeDocument/2006/relationships/oleObject" Target="../embeddings/oleObject2.bin"/><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39" name="Line 15"/>
          <p:cNvSpPr>
            <a:spLocks noChangeShapeType="1"/>
          </p:cNvSpPr>
          <p:nvPr/>
        </p:nvSpPr>
        <p:spPr bwMode="auto">
          <a:xfrm>
            <a:off x="762000" y="6172200"/>
            <a:ext cx="8382000" cy="0"/>
          </a:xfrm>
          <a:prstGeom prst="line">
            <a:avLst/>
          </a:prstGeom>
          <a:noFill/>
          <a:ln w="12700">
            <a:solidFill>
              <a:srgbClr val="CC0000"/>
            </a:solidFill>
            <a:round/>
            <a:headEnd/>
            <a:tailEnd/>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noFill/>
              </a14:hiddenFill>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dirty="0"/>
          </a:p>
        </p:txBody>
      </p:sp>
      <p:sp>
        <p:nvSpPr>
          <p:cNvPr id="1042" name="Rectangle 18"/>
          <p:cNvSpPr>
            <a:spLocks noChangeArrowheads="1"/>
          </p:cNvSpPr>
          <p:nvPr/>
        </p:nvSpPr>
        <p:spPr bwMode="auto">
          <a:xfrm>
            <a:off x="7924800" y="5976938"/>
            <a:ext cx="457200" cy="381000"/>
          </a:xfrm>
          <a:prstGeom prst="rect">
            <a:avLst/>
          </a:prstGeom>
          <a:solidFill>
            <a:srgbClr val="003A00"/>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CC0000"/>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dirty="0"/>
          </a:p>
        </p:txBody>
      </p:sp>
      <p:sp>
        <p:nvSpPr>
          <p:cNvPr id="1030" name="Rectangle 6"/>
          <p:cNvSpPr>
            <a:spLocks noGrp="1" noChangeArrowheads="1"/>
          </p:cNvSpPr>
          <p:nvPr>
            <p:ph type="sldNum" sz="quarter" idx="4"/>
          </p:nvPr>
        </p:nvSpPr>
        <p:spPr bwMode="auto">
          <a:xfrm>
            <a:off x="7772400" y="6019800"/>
            <a:ext cx="762000"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bg1"/>
                </a:solidFill>
                <a:latin typeface="Arial Black" pitchFamily="1" charset="0"/>
              </a:defRPr>
            </a:lvl1pPr>
          </a:lstStyle>
          <a:p>
            <a:fld id="{D3267A65-16AC-4140-9DCA-AECFF5ACCA25}" type="slidenum">
              <a:rPr lang="en-US"/>
              <a:pPr/>
              <a:t>‹#›</a:t>
            </a:fld>
            <a:endParaRPr lang="en-US" b="1" dirty="0">
              <a:latin typeface="+mn-lt"/>
            </a:endParaRPr>
          </a:p>
        </p:txBody>
      </p:sp>
      <p:sp>
        <p:nvSpPr>
          <p:cNvPr id="1026" name="Rectangle 2"/>
          <p:cNvSpPr>
            <a:spLocks noGrp="1" noChangeArrowheads="1"/>
          </p:cNvSpPr>
          <p:nvPr>
            <p:ph type="title"/>
          </p:nvPr>
        </p:nvSpPr>
        <p:spPr bwMode="auto">
          <a:xfrm>
            <a:off x="1371600" y="228600"/>
            <a:ext cx="7086600" cy="11430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71600" y="1676400"/>
            <a:ext cx="7010400" cy="41148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ChangeArrowheads="1"/>
          </p:cNvSpPr>
          <p:nvPr/>
        </p:nvSpPr>
        <p:spPr bwMode="auto">
          <a:xfrm>
            <a:off x="0" y="0"/>
            <a:ext cx="762000" cy="6858000"/>
          </a:xfrm>
          <a:prstGeom prst="rect">
            <a:avLst/>
          </a:prstGeom>
          <a:solidFill>
            <a:srgbClr val="004600"/>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CC0000"/>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dirty="0"/>
          </a:p>
        </p:txBody>
      </p:sp>
      <p:sp>
        <p:nvSpPr>
          <p:cNvPr id="1041" name="Rectangle 17"/>
          <p:cNvSpPr>
            <a:spLocks noGrp="1" noChangeArrowheads="1"/>
          </p:cNvSpPr>
          <p:nvPr>
            <p:ph type="dt" sz="half" idx="2"/>
          </p:nvPr>
        </p:nvSpPr>
        <p:spPr bwMode="auto">
          <a:xfrm>
            <a:off x="3962400" y="6343650"/>
            <a:ext cx="1752600"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dirty="0" smtClean="0"/>
              <a:t>May 2012</a:t>
            </a:r>
            <a:endParaRPr lang="en-US" dirty="0"/>
          </a:p>
        </p:txBody>
      </p:sp>
      <p:sp>
        <p:nvSpPr>
          <p:cNvPr id="1050" name="Rectangle 26"/>
          <p:cNvSpPr>
            <a:spLocks noChangeArrowheads="1"/>
          </p:cNvSpPr>
          <p:nvPr/>
        </p:nvSpPr>
        <p:spPr bwMode="auto">
          <a:xfrm>
            <a:off x="6019800" y="6172200"/>
            <a:ext cx="1905000" cy="5334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lstStyle/>
          <a:p>
            <a:pPr algn="ctr"/>
            <a:r>
              <a:rPr lang="en-US" sz="1000" dirty="0"/>
              <a:t>120 Exchange Street</a:t>
            </a:r>
          </a:p>
          <a:p>
            <a:pPr algn="ctr"/>
            <a:r>
              <a:rPr lang="en-US" sz="1000" dirty="0"/>
              <a:t>Portland • Maine</a:t>
            </a:r>
          </a:p>
          <a:p>
            <a:pPr algn="ctr"/>
            <a:r>
              <a:rPr lang="en-US" sz="1000" dirty="0"/>
              <a:t>www.criticalinsights.com</a:t>
            </a:r>
            <a:endParaRPr lang="en-US" sz="1500" dirty="0"/>
          </a:p>
        </p:txBody>
      </p:sp>
      <p:graphicFrame>
        <p:nvGraphicFramePr>
          <p:cNvPr id="1053" name="Object 29"/>
          <p:cNvGraphicFramePr>
            <a:graphicFrameLocks noChangeAspect="1"/>
          </p:cNvGraphicFramePr>
          <p:nvPr userDrawn="1"/>
        </p:nvGraphicFramePr>
        <p:xfrm>
          <a:off x="838200" y="6273800"/>
          <a:ext cx="2587625" cy="357188"/>
        </p:xfrm>
        <a:graphic>
          <a:graphicData uri="http://schemas.openxmlformats.org/presentationml/2006/ole">
            <p:oleObj spid="_x0000_s1263" name="Photo Editor Photo" r:id="rId17" imgW="8535591" imgH="3885714" progId="">
              <p:embed/>
            </p:oleObj>
          </a:graphicData>
        </a:graphic>
      </p:graphicFrame>
      <p:graphicFrame>
        <p:nvGraphicFramePr>
          <p:cNvPr id="1054" name="Object 30"/>
          <p:cNvGraphicFramePr>
            <a:graphicFrameLocks noChangeAspect="1"/>
          </p:cNvGraphicFramePr>
          <p:nvPr userDrawn="1"/>
        </p:nvGraphicFramePr>
        <p:xfrm>
          <a:off x="207963" y="466725"/>
          <a:ext cx="858837" cy="828675"/>
        </p:xfrm>
        <a:graphic>
          <a:graphicData uri="http://schemas.openxmlformats.org/presentationml/2006/ole">
            <p:oleObj spid="_x0000_s1264" name="Photo Editor Photo" r:id="rId18" imgW="8535591" imgH="3885714" progId="">
              <p:embed/>
            </p:oleObj>
          </a:graphicData>
        </a:graphic>
      </p:graphicFrame>
      <p:sp>
        <p:nvSpPr>
          <p:cNvPr id="12" name="TextBox 11"/>
          <p:cNvSpPr txBox="1"/>
          <p:nvPr userDrawn="1"/>
        </p:nvSpPr>
        <p:spPr>
          <a:xfrm>
            <a:off x="7772400" y="6400800"/>
            <a:ext cx="1295400" cy="461665"/>
          </a:xfrm>
          <a:prstGeom prst="rect">
            <a:avLst/>
          </a:prstGeom>
          <a:noFill/>
        </p:spPr>
        <p:txBody>
          <a:bodyPr wrap="square" rtlCol="0">
            <a:spAutoFit/>
          </a:bodyPr>
          <a:lstStyle/>
          <a:p>
            <a:r>
              <a:rPr lang="en-US" sz="2400" b="1" dirty="0" smtClean="0">
                <a:solidFill>
                  <a:srgbClr val="FF0000"/>
                </a:solidFill>
              </a:rPr>
              <a:t>DRAFT</a:t>
            </a:r>
            <a:endParaRPr lang="en-US" sz="2400" b="1" dirty="0">
              <a:solidFill>
                <a:srgbClr val="FF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 charset="0"/>
        </a:defRPr>
      </a:lvl2pPr>
      <a:lvl3pPr algn="ctr" rtl="0" eaLnBrk="0" fontAlgn="base" hangingPunct="0">
        <a:spcBef>
          <a:spcPct val="0"/>
        </a:spcBef>
        <a:spcAft>
          <a:spcPct val="0"/>
        </a:spcAft>
        <a:defRPr sz="4400">
          <a:solidFill>
            <a:schemeClr val="tx2"/>
          </a:solidFill>
          <a:latin typeface="Times New Roman" pitchFamily="1" charset="0"/>
        </a:defRPr>
      </a:lvl3pPr>
      <a:lvl4pPr algn="ctr" rtl="0" eaLnBrk="0" fontAlgn="base" hangingPunct="0">
        <a:spcBef>
          <a:spcPct val="0"/>
        </a:spcBef>
        <a:spcAft>
          <a:spcPct val="0"/>
        </a:spcAft>
        <a:defRPr sz="4400">
          <a:solidFill>
            <a:schemeClr val="tx2"/>
          </a:solidFill>
          <a:latin typeface="Times New Roman" pitchFamily="1" charset="0"/>
        </a:defRPr>
      </a:lvl4pPr>
      <a:lvl5pPr algn="ctr" rtl="0" eaLnBrk="0" fontAlgn="base" hangingPunct="0">
        <a:spcBef>
          <a:spcPct val="0"/>
        </a:spcBef>
        <a:spcAft>
          <a:spcPct val="0"/>
        </a:spcAft>
        <a:defRPr sz="4400">
          <a:solidFill>
            <a:schemeClr val="tx2"/>
          </a:solidFill>
          <a:latin typeface="Times New Roman" pitchFamily="1" charset="0"/>
        </a:defRPr>
      </a:lvl5pPr>
      <a:lvl6pPr marL="457200" algn="ctr" rtl="0" eaLnBrk="0" fontAlgn="base" hangingPunct="0">
        <a:spcBef>
          <a:spcPct val="0"/>
        </a:spcBef>
        <a:spcAft>
          <a:spcPct val="0"/>
        </a:spcAft>
        <a:defRPr sz="4400">
          <a:solidFill>
            <a:schemeClr val="tx2"/>
          </a:solidFill>
          <a:latin typeface="Times New Roman" pitchFamily="1" charset="0"/>
        </a:defRPr>
      </a:lvl6pPr>
      <a:lvl7pPr marL="914400" algn="ctr" rtl="0" eaLnBrk="0" fontAlgn="base" hangingPunct="0">
        <a:spcBef>
          <a:spcPct val="0"/>
        </a:spcBef>
        <a:spcAft>
          <a:spcPct val="0"/>
        </a:spcAft>
        <a:defRPr sz="4400">
          <a:solidFill>
            <a:schemeClr val="tx2"/>
          </a:solidFill>
          <a:latin typeface="Times New Roman" pitchFamily="1" charset="0"/>
        </a:defRPr>
      </a:lvl7pPr>
      <a:lvl8pPr marL="1371600" algn="ctr" rtl="0" eaLnBrk="0" fontAlgn="base" hangingPunct="0">
        <a:spcBef>
          <a:spcPct val="0"/>
        </a:spcBef>
        <a:spcAft>
          <a:spcPct val="0"/>
        </a:spcAft>
        <a:defRPr sz="4400">
          <a:solidFill>
            <a:schemeClr val="tx2"/>
          </a:solidFill>
          <a:latin typeface="Times New Roman" pitchFamily="1" charset="0"/>
        </a:defRPr>
      </a:lvl8pPr>
      <a:lvl9pPr marL="1828800" algn="ctr" rtl="0" eaLnBrk="0" fontAlgn="base" hangingPunct="0">
        <a:spcBef>
          <a:spcPct val="0"/>
        </a:spcBef>
        <a:spcAft>
          <a:spcPct val="0"/>
        </a:spcAft>
        <a:defRPr sz="4400">
          <a:solidFill>
            <a:schemeClr val="tx2"/>
          </a:solidFill>
          <a:latin typeface="Times New Roman" pitchFamily="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3.bin"/><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chart" Target="../charts/chart10.xml"/><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chart" Target="../charts/char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chart" Target="../charts/char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chart" Target="../charts/chart13.xml"/><Relationship Id="rId4" Type="http://schemas.openxmlformats.org/officeDocument/2006/relationships/chart" Target="../charts/chart14.xml"/><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5" Type="http://schemas.openxmlformats.org/officeDocument/2006/relationships/chart" Target="../charts/chart17.xml"/><Relationship Id="rId6" Type="http://schemas.openxmlformats.org/officeDocument/2006/relationships/chart" Target="../charts/chart18.xml"/><Relationship Id="rId7" Type="http://schemas.openxmlformats.org/officeDocument/2006/relationships/chart" Target="../charts/chart19.xml"/><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 Id="rId3" Type="http://schemas.openxmlformats.org/officeDocument/2006/relationships/chart" Target="../charts/char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 Id="rId3" Type="http://schemas.openxmlformats.org/officeDocument/2006/relationships/chart" Target="../charts/chart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 Id="rId3" Type="http://schemas.openxmlformats.org/officeDocument/2006/relationships/chart" Target="../charts/char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chart" Target="../charts/char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 Id="rId3" Type="http://schemas.openxmlformats.org/officeDocument/2006/relationships/chart" Target="../charts/char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chart" Target="../charts/char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62000" y="2514600"/>
            <a:ext cx="8153400" cy="1143000"/>
          </a:xfrm>
        </p:spPr>
        <p:txBody>
          <a:bodyPr/>
          <a:lstStyle/>
          <a:p>
            <a:r>
              <a:rPr lang="en-US" sz="2800" b="1" dirty="0">
                <a:solidFill>
                  <a:schemeClr val="tx1"/>
                </a:solidFill>
              </a:rPr>
              <a:t>Resident Survey of </a:t>
            </a:r>
            <a:r>
              <a:rPr lang="en-US" sz="2800" b="1" dirty="0" smtClean="0">
                <a:solidFill>
                  <a:schemeClr val="tx1"/>
                </a:solidFill>
              </a:rPr>
              <a:t>Attitudes Toward Open Space</a:t>
            </a:r>
            <a:r>
              <a:rPr lang="en-US" sz="3200" b="1" dirty="0">
                <a:solidFill>
                  <a:schemeClr val="tx1"/>
                </a:solidFill>
              </a:rPr>
              <a:t/>
            </a:r>
            <a:br>
              <a:rPr lang="en-US" sz="3200" b="1" dirty="0">
                <a:solidFill>
                  <a:schemeClr val="tx1"/>
                </a:solidFill>
              </a:rPr>
            </a:br>
            <a:r>
              <a:rPr lang="en-US" sz="800" b="1" dirty="0">
                <a:solidFill>
                  <a:schemeClr val="tx1"/>
                </a:solidFill>
              </a:rPr>
              <a:t/>
            </a:r>
            <a:br>
              <a:rPr lang="en-US" sz="800" b="1" dirty="0">
                <a:solidFill>
                  <a:schemeClr val="tx1"/>
                </a:solidFill>
              </a:rPr>
            </a:br>
            <a:r>
              <a:rPr lang="en-US" sz="2400" b="1" dirty="0" smtClean="0">
                <a:solidFill>
                  <a:schemeClr val="tx1"/>
                </a:solidFill>
              </a:rPr>
              <a:t>Summary Report </a:t>
            </a:r>
            <a:r>
              <a:rPr lang="en-US" sz="2400" b="1" dirty="0">
                <a:solidFill>
                  <a:schemeClr val="tx1"/>
                </a:solidFill>
              </a:rPr>
              <a:t>of Findings</a:t>
            </a:r>
          </a:p>
        </p:txBody>
      </p:sp>
      <p:sp>
        <p:nvSpPr>
          <p:cNvPr id="18435" name="Rectangle 3"/>
          <p:cNvSpPr>
            <a:spLocks noGrp="1" noChangeArrowheads="1"/>
          </p:cNvSpPr>
          <p:nvPr>
            <p:ph type="subTitle" idx="1"/>
          </p:nvPr>
        </p:nvSpPr>
        <p:spPr>
          <a:xfrm>
            <a:off x="1447800" y="3810000"/>
            <a:ext cx="6400800" cy="1600200"/>
          </a:xfrm>
        </p:spPr>
        <p:txBody>
          <a:bodyPr/>
          <a:lstStyle/>
          <a:p>
            <a:r>
              <a:rPr lang="en-US" sz="1800" b="1" dirty="0"/>
              <a:t>Prepared for:</a:t>
            </a:r>
          </a:p>
          <a:p>
            <a:r>
              <a:rPr lang="en-US" sz="1800" b="1" dirty="0" smtClean="0"/>
              <a:t>The Town of Cape Elizabeth</a:t>
            </a:r>
            <a:endParaRPr lang="en-US" sz="1800" b="1" dirty="0"/>
          </a:p>
          <a:p>
            <a:r>
              <a:rPr lang="en-US" sz="1400" b="1" dirty="0"/>
              <a:t/>
            </a:r>
            <a:br>
              <a:rPr lang="en-US" sz="1400" b="1" dirty="0"/>
            </a:br>
            <a:r>
              <a:rPr lang="en-US" sz="1400" b="1" dirty="0" smtClean="0"/>
              <a:t>May 2012</a:t>
            </a:r>
            <a:endParaRPr lang="en-US" sz="1400" b="1" dirty="0"/>
          </a:p>
        </p:txBody>
      </p:sp>
      <p:sp>
        <p:nvSpPr>
          <p:cNvPr id="18440" name="Text Box 8"/>
          <p:cNvSpPr txBox="1">
            <a:spLocks noChangeArrowheads="1"/>
          </p:cNvSpPr>
          <p:nvPr/>
        </p:nvSpPr>
        <p:spPr bwMode="auto">
          <a:xfrm>
            <a:off x="762000" y="5943600"/>
            <a:ext cx="8382000" cy="1004888"/>
          </a:xfrm>
          <a:prstGeom prst="rect">
            <a:avLst/>
          </a:prstGeom>
          <a:solidFill>
            <a:schemeClr val="bg1"/>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a:p>
            <a:pPr>
              <a:spcBef>
                <a:spcPct val="50000"/>
              </a:spcBef>
            </a:pPr>
            <a:endParaRPr lang="en-US" sz="2400" dirty="0"/>
          </a:p>
        </p:txBody>
      </p:sp>
      <p:sp>
        <p:nvSpPr>
          <p:cNvPr id="18441" name="Text Box 9"/>
          <p:cNvSpPr txBox="1">
            <a:spLocks noChangeArrowheads="1"/>
          </p:cNvSpPr>
          <p:nvPr/>
        </p:nvSpPr>
        <p:spPr bwMode="auto">
          <a:xfrm>
            <a:off x="2438400" y="5562600"/>
            <a:ext cx="4419600" cy="1082675"/>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lgn="ctr">
              <a:spcBef>
                <a:spcPct val="50000"/>
              </a:spcBef>
            </a:pPr>
            <a:r>
              <a:rPr lang="en-US" sz="1000" dirty="0">
                <a:cs typeface="Times New Roman" pitchFamily="1" charset="0"/>
              </a:rPr>
              <a:t>Focus Groups </a:t>
            </a:r>
            <a:r>
              <a:rPr lang="en-US" sz="1000" dirty="0">
                <a:cs typeface="Times New Roman" pitchFamily="1" charset="0"/>
                <a:sym typeface="Symbol" pitchFamily="1" charset="2"/>
              </a:rPr>
              <a:t></a:t>
            </a:r>
            <a:r>
              <a:rPr lang="en-US" sz="1000" dirty="0">
                <a:cs typeface="Times New Roman" pitchFamily="1" charset="0"/>
              </a:rPr>
              <a:t> Surveys </a:t>
            </a:r>
            <a:r>
              <a:rPr lang="en-US" sz="1000" dirty="0">
                <a:cs typeface="Times New Roman" pitchFamily="1" charset="0"/>
                <a:sym typeface="Symbol" pitchFamily="1" charset="2"/>
              </a:rPr>
              <a:t></a:t>
            </a:r>
            <a:r>
              <a:rPr lang="en-US" sz="1000" dirty="0">
                <a:cs typeface="Times New Roman" pitchFamily="1" charset="0"/>
              </a:rPr>
              <a:t> Public Opinion Polling</a:t>
            </a:r>
          </a:p>
          <a:p>
            <a:pPr algn="ctr">
              <a:spcBef>
                <a:spcPct val="50000"/>
              </a:spcBef>
            </a:pPr>
            <a:r>
              <a:rPr lang="en-US" sz="1000" dirty="0"/>
              <a:t/>
            </a:r>
            <a:br>
              <a:rPr lang="en-US" sz="1000" dirty="0"/>
            </a:br>
            <a:r>
              <a:rPr lang="en-US" sz="1000" dirty="0"/>
              <a:t>120 Exchange Street, Portland, Maine  04101</a:t>
            </a:r>
          </a:p>
          <a:p>
            <a:pPr algn="ctr">
              <a:spcBef>
                <a:spcPct val="50000"/>
              </a:spcBef>
            </a:pPr>
            <a:r>
              <a:rPr lang="en-US" sz="1000" dirty="0"/>
              <a:t>Telephone:  207-772-4011 </a:t>
            </a:r>
            <a:r>
              <a:rPr lang="en-US" sz="1000" dirty="0">
                <a:cs typeface="Times New Roman" pitchFamily="1" charset="0"/>
              </a:rPr>
              <a:t>•  Fax:  207-772-7027</a:t>
            </a:r>
          </a:p>
          <a:p>
            <a:pPr algn="ctr">
              <a:spcBef>
                <a:spcPct val="50000"/>
              </a:spcBef>
            </a:pPr>
            <a:r>
              <a:rPr lang="en-US" sz="1000" dirty="0">
                <a:cs typeface="Times New Roman" pitchFamily="1" charset="0"/>
              </a:rPr>
              <a:t>www.criticalinsights.com</a:t>
            </a:r>
          </a:p>
        </p:txBody>
      </p:sp>
      <p:sp>
        <p:nvSpPr>
          <p:cNvPr id="18443" name="Rectangle 11"/>
          <p:cNvSpPr>
            <a:spLocks noChangeArrowheads="1"/>
          </p:cNvSpPr>
          <p:nvPr/>
        </p:nvSpPr>
        <p:spPr bwMode="auto">
          <a:xfrm>
            <a:off x="3114675" y="2767013"/>
            <a:ext cx="9144000" cy="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endParaRPr lang="en-US" dirty="0"/>
          </a:p>
        </p:txBody>
      </p:sp>
      <p:graphicFrame>
        <p:nvGraphicFramePr>
          <p:cNvPr id="18442" name="Object 10"/>
          <p:cNvGraphicFramePr>
            <a:graphicFrameLocks noChangeAspect="1"/>
          </p:cNvGraphicFramePr>
          <p:nvPr/>
        </p:nvGraphicFramePr>
        <p:xfrm>
          <a:off x="2787650" y="533400"/>
          <a:ext cx="3721100" cy="1690688"/>
        </p:xfrm>
        <a:graphic>
          <a:graphicData uri="http://schemas.openxmlformats.org/presentationml/2006/ole">
            <p:oleObj spid="_x0000_s35953" r:id="rId4" imgW="8535591" imgH="3885714" progId="">
              <p:embed/>
            </p:oleObj>
          </a:graphicData>
        </a:graphic>
      </p:graphicFrame>
      <p:sp>
        <p:nvSpPr>
          <p:cNvPr id="35849" name="Rectangle 9"/>
          <p:cNvSpPr>
            <a:spLocks noChangeArrowheads="1"/>
          </p:cNvSpPr>
          <p:nvPr/>
        </p:nvSpPr>
        <p:spPr bwMode="auto">
          <a:xfrm>
            <a:off x="4441825" y="3200400"/>
            <a:ext cx="260350"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spAutoFit/>
          </a:bodyPr>
          <a:lstStyle/>
          <a:p>
            <a:r>
              <a:rPr lang="en-US" sz="24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5"/>
          <p:cNvSpPr>
            <a:spLocks noGrp="1"/>
          </p:cNvSpPr>
          <p:nvPr>
            <p:ph type="dt" sz="half" idx="11"/>
          </p:nvPr>
        </p:nvSpPr>
        <p:spPr/>
        <p:txBody>
          <a:bodyPr/>
          <a:lstStyle/>
          <a:p>
            <a:r>
              <a:rPr lang="en-US" dirty="0" smtClean="0"/>
              <a:t>May 2012</a:t>
            </a:r>
            <a:endParaRPr lang="en-US" dirty="0"/>
          </a:p>
        </p:txBody>
      </p:sp>
      <p:sp>
        <p:nvSpPr>
          <p:cNvPr id="455682" name="Rectangle 2"/>
          <p:cNvSpPr>
            <a:spLocks noGrp="1" noChangeArrowheads="1"/>
          </p:cNvSpPr>
          <p:nvPr>
            <p:ph type="title"/>
          </p:nvPr>
        </p:nvSpPr>
        <p:spPr>
          <a:xfrm>
            <a:off x="1219200" y="228600"/>
            <a:ext cx="7924800" cy="1143000"/>
          </a:xfrm>
        </p:spPr>
        <p:txBody>
          <a:bodyPr/>
          <a:lstStyle/>
          <a:p>
            <a:pPr algn="l"/>
            <a:r>
              <a:rPr lang="en-US" sz="3200" b="1" dirty="0" smtClean="0"/>
              <a:t>Satisfaction with Living in Cape Elizabeth</a:t>
            </a:r>
            <a:endParaRPr lang="en-US" sz="3200" b="1" dirty="0"/>
          </a:p>
        </p:txBody>
      </p:sp>
      <p:sp>
        <p:nvSpPr>
          <p:cNvPr id="455683" name="Text Box 3"/>
          <p:cNvSpPr txBox="1">
            <a:spLocks noChangeArrowheads="1"/>
          </p:cNvSpPr>
          <p:nvPr/>
        </p:nvSpPr>
        <p:spPr bwMode="auto">
          <a:xfrm>
            <a:off x="1219200" y="1600200"/>
            <a:ext cx="3352800" cy="95410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spcBef>
                <a:spcPct val="50000"/>
              </a:spcBef>
            </a:pPr>
            <a:r>
              <a:rPr lang="en-US" sz="1400" b="1" i="1" dirty="0"/>
              <a:t>Overall, how satisfied are you with living in Cape Elizabeth?  Please use a five-point scale where a 1 means “not at all </a:t>
            </a:r>
            <a:r>
              <a:rPr lang="en-US" sz="1400" b="1" i="1" dirty="0" smtClean="0"/>
              <a:t>satisfied” </a:t>
            </a:r>
            <a:r>
              <a:rPr lang="en-US" sz="1400" b="1" i="1" dirty="0"/>
              <a:t>and a 5 means “very </a:t>
            </a:r>
            <a:r>
              <a:rPr lang="en-US" sz="1400" b="1" i="1" dirty="0" smtClean="0"/>
              <a:t>satisfied.”</a:t>
            </a:r>
            <a:endParaRPr lang="en-US" sz="1400" b="1" i="1" dirty="0"/>
          </a:p>
        </p:txBody>
      </p:sp>
      <p:graphicFrame>
        <p:nvGraphicFramePr>
          <p:cNvPr id="11" name="Object 18"/>
          <p:cNvGraphicFramePr>
            <a:graphicFrameLocks noGrp="1" noChangeAspect="1"/>
          </p:cNvGraphicFramePr>
          <p:nvPr>
            <p:ph sz="half" idx="2"/>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36658362"/>
              </p:ext>
            </p:extLst>
          </p:nvPr>
        </p:nvGraphicFramePr>
        <p:xfrm>
          <a:off x="762000" y="2362200"/>
          <a:ext cx="4572000" cy="370205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Box 5"/>
          <p:cNvSpPr txBox="1">
            <a:spLocks noChangeArrowheads="1"/>
          </p:cNvSpPr>
          <p:nvPr/>
        </p:nvSpPr>
        <p:spPr bwMode="auto">
          <a:xfrm>
            <a:off x="5334000" y="1524000"/>
            <a:ext cx="3810000" cy="738664"/>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spcBef>
                <a:spcPct val="50000"/>
              </a:spcBef>
            </a:pPr>
            <a:r>
              <a:rPr lang="en-US" sz="1400" b="1" i="1" dirty="0" smtClean="0"/>
              <a:t>Why do you say that?</a:t>
            </a:r>
            <a:br>
              <a:rPr lang="en-US" sz="1400" b="1" i="1" dirty="0" smtClean="0"/>
            </a:br>
            <a:r>
              <a:rPr lang="en-US" sz="1400" b="1" i="1" dirty="0" smtClean="0"/>
              <a:t>(SATISFIED WITH LIVING IN CAPE ELIZABETH)</a:t>
            </a:r>
            <a:endParaRPr lang="en-US" sz="1400" b="1" i="1" dirty="0"/>
          </a:p>
        </p:txBody>
      </p:sp>
      <p:sp>
        <p:nvSpPr>
          <p:cNvPr id="2" name="Left Brace 1"/>
          <p:cNvSpPr/>
          <p:nvPr/>
        </p:nvSpPr>
        <p:spPr bwMode="auto">
          <a:xfrm>
            <a:off x="4343400" y="2077253"/>
            <a:ext cx="762000" cy="3866347"/>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 charset="0"/>
            </a:endParaRPr>
          </a:p>
        </p:txBody>
      </p:sp>
      <p:sp>
        <p:nvSpPr>
          <p:cNvPr id="3" name="TextBox 2"/>
          <p:cNvSpPr txBox="1"/>
          <p:nvPr/>
        </p:nvSpPr>
        <p:spPr>
          <a:xfrm>
            <a:off x="5638800" y="5689684"/>
            <a:ext cx="3429000" cy="369332"/>
          </a:xfrm>
          <a:prstGeom prst="rect">
            <a:avLst/>
          </a:prstGeom>
          <a:noFill/>
        </p:spPr>
        <p:txBody>
          <a:bodyPr wrap="square" rtlCol="0">
            <a:spAutoFit/>
          </a:bodyPr>
          <a:lstStyle/>
          <a:p>
            <a:r>
              <a:rPr lang="en-US" sz="900" dirty="0" smtClean="0"/>
              <a:t>Base: Respondents satisfied with living in Cape Elizabeth (4 or 5 on a 5-point rating scale): n=350</a:t>
            </a:r>
            <a:endParaRPr lang="en-US" sz="900" dirty="0"/>
          </a:p>
        </p:txBody>
      </p:sp>
      <p:graphicFrame>
        <p:nvGraphicFramePr>
          <p:cNvPr id="12" name="Object 6"/>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50489850"/>
              </p:ext>
            </p:extLst>
          </p:nvPr>
        </p:nvGraphicFramePr>
        <p:xfrm>
          <a:off x="5029200" y="2270643"/>
          <a:ext cx="4038600" cy="3833813"/>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p:cNvSpPr>
            <a:spLocks noGrp="1"/>
          </p:cNvSpPr>
          <p:nvPr>
            <p:ph type="sldNum" sz="quarter" idx="10"/>
          </p:nvPr>
        </p:nvSpPr>
        <p:spPr/>
        <p:txBody>
          <a:bodyPr/>
          <a:lstStyle/>
          <a:p>
            <a:fld id="{34A76D78-5169-4014-AB43-15534FBC8DAE}" type="slidenum">
              <a:rPr lang="en-US" smtClean="0"/>
              <a:pPr/>
              <a:t>10</a:t>
            </a:fld>
            <a:endParaRPr lang="en-US" b="1"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p:txBody>
          <a:bodyPr/>
          <a:lstStyle/>
          <a:p>
            <a:pPr algn="l"/>
            <a:r>
              <a:rPr lang="en-US" sz="3200" b="1" dirty="0" smtClean="0"/>
              <a:t>Satisfaction with the Amount of </a:t>
            </a:r>
            <a:br>
              <a:rPr lang="en-US" sz="3200" b="1" dirty="0" smtClean="0"/>
            </a:br>
            <a:r>
              <a:rPr lang="en-US" sz="3200" b="1" dirty="0" smtClean="0"/>
              <a:t>Open Space in Cape Elizabeth</a:t>
            </a:r>
            <a:endParaRPr lang="en-US" sz="3200" b="1" dirty="0"/>
          </a:p>
        </p:txBody>
      </p:sp>
      <p:sp>
        <p:nvSpPr>
          <p:cNvPr id="8" name="Rectangle 3"/>
          <p:cNvSpPr txBox="1">
            <a:spLocks noChangeArrowheads="1"/>
          </p:cNvSpPr>
          <p:nvPr/>
        </p:nvSpPr>
        <p:spPr bwMode="auto">
          <a:xfrm>
            <a:off x="1143000" y="1676400"/>
            <a:ext cx="7620000" cy="3657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In terms of respondents’ views on the amount of open space in Cape Elizabeth, 8-in-10 residents polled are satisfied (56% “very satisfied”), with few (4%) dissatisfied.</a:t>
            </a:r>
          </a:p>
          <a:p>
            <a:pPr lvl="1"/>
            <a:r>
              <a:rPr lang="en-US" sz="1600" dirty="0"/>
              <a:t>Satisfaction with the amount of open space in Cape Elizabeth is highest among newer Town residents (10 years or less), with almost two-thirds (65%) “very satisfied.”</a:t>
            </a:r>
          </a:p>
          <a:p>
            <a:r>
              <a:rPr lang="en-US" sz="2000" dirty="0"/>
              <a:t>The most commonly given reasons for being satisfied with the amount of open space in Cape Elizabeth surround the trails, beaches and parks that are available to residents.</a:t>
            </a:r>
          </a:p>
        </p:txBody>
      </p:sp>
      <p:sp>
        <p:nvSpPr>
          <p:cNvPr id="2" name="Slide Number Placeholder 1"/>
          <p:cNvSpPr>
            <a:spLocks noGrp="1"/>
          </p:cNvSpPr>
          <p:nvPr>
            <p:ph type="sldNum" sz="quarter" idx="10"/>
          </p:nvPr>
        </p:nvSpPr>
        <p:spPr/>
        <p:txBody>
          <a:bodyPr/>
          <a:lstStyle/>
          <a:p>
            <a:fld id="{D0DDA3F2-DEAA-473B-8B98-8DEDFF9FFD7A}" type="slidenum">
              <a:rPr lang="en-US" smtClean="0"/>
              <a:pPr/>
              <a:t>11</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21805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5"/>
          <p:cNvSpPr>
            <a:spLocks noGrp="1"/>
          </p:cNvSpPr>
          <p:nvPr>
            <p:ph type="dt" sz="half" idx="11"/>
          </p:nvPr>
        </p:nvSpPr>
        <p:spPr/>
        <p:txBody>
          <a:bodyPr/>
          <a:lstStyle/>
          <a:p>
            <a:r>
              <a:rPr lang="en-US" dirty="0" smtClean="0"/>
              <a:t>May 2012</a:t>
            </a:r>
            <a:endParaRPr lang="en-US" dirty="0"/>
          </a:p>
        </p:txBody>
      </p:sp>
      <p:sp>
        <p:nvSpPr>
          <p:cNvPr id="455682" name="Rectangle 2"/>
          <p:cNvSpPr>
            <a:spLocks noGrp="1" noChangeArrowheads="1"/>
          </p:cNvSpPr>
          <p:nvPr>
            <p:ph type="title"/>
          </p:nvPr>
        </p:nvSpPr>
        <p:spPr>
          <a:xfrm>
            <a:off x="1219200" y="228600"/>
            <a:ext cx="7924800" cy="1143000"/>
          </a:xfrm>
        </p:spPr>
        <p:txBody>
          <a:bodyPr/>
          <a:lstStyle/>
          <a:p>
            <a:pPr algn="l"/>
            <a:r>
              <a:rPr lang="en-US" sz="3200" b="1" dirty="0" smtClean="0"/>
              <a:t>Satisfaction with the Amount of </a:t>
            </a:r>
            <a:br>
              <a:rPr lang="en-US" sz="3200" b="1" dirty="0" smtClean="0"/>
            </a:br>
            <a:r>
              <a:rPr lang="en-US" sz="3200" b="1" dirty="0" smtClean="0"/>
              <a:t>Open Space in Cape Elizabeth</a:t>
            </a:r>
            <a:endParaRPr lang="en-US" sz="3200" b="1" dirty="0"/>
          </a:p>
        </p:txBody>
      </p:sp>
      <p:sp>
        <p:nvSpPr>
          <p:cNvPr id="455683" name="Text Box 3"/>
          <p:cNvSpPr txBox="1">
            <a:spLocks noChangeArrowheads="1"/>
          </p:cNvSpPr>
          <p:nvPr/>
        </p:nvSpPr>
        <p:spPr bwMode="auto">
          <a:xfrm>
            <a:off x="990600" y="1600200"/>
            <a:ext cx="3581400" cy="1169551"/>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spcBef>
                <a:spcPct val="50000"/>
              </a:spcBef>
            </a:pPr>
            <a:r>
              <a:rPr lang="en-US" sz="1400" b="1" i="1" dirty="0" smtClean="0"/>
              <a:t>And overall, how  satisfied are you with the amount of open space in </a:t>
            </a:r>
            <a:r>
              <a:rPr lang="en-US" sz="1400" b="1" i="1" dirty="0"/>
              <a:t>Cape Elizabeth?  Please use a five-point scale where a 1 means “not at all </a:t>
            </a:r>
            <a:r>
              <a:rPr lang="en-US" sz="1400" b="1" i="1" dirty="0" smtClean="0"/>
              <a:t>satisfied” </a:t>
            </a:r>
            <a:r>
              <a:rPr lang="en-US" sz="1400" b="1" i="1" dirty="0"/>
              <a:t>and a 5 means “very </a:t>
            </a:r>
            <a:r>
              <a:rPr lang="en-US" sz="1400" b="1" i="1" dirty="0" smtClean="0"/>
              <a:t>satisfied.”</a:t>
            </a:r>
            <a:endParaRPr lang="en-US" sz="1400" b="1" i="1" dirty="0"/>
          </a:p>
        </p:txBody>
      </p:sp>
      <p:graphicFrame>
        <p:nvGraphicFramePr>
          <p:cNvPr id="11" name="Object 18"/>
          <p:cNvGraphicFramePr>
            <a:graphicFrameLocks noGrp="1" noChangeAspect="1"/>
          </p:cNvGraphicFramePr>
          <p:nvPr>
            <p:ph sz="half" idx="2"/>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0036836"/>
              </p:ext>
            </p:extLst>
          </p:nvPr>
        </p:nvGraphicFramePr>
        <p:xfrm>
          <a:off x="762000" y="2362200"/>
          <a:ext cx="4572000" cy="370205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Box 5"/>
          <p:cNvSpPr txBox="1">
            <a:spLocks noChangeArrowheads="1"/>
          </p:cNvSpPr>
          <p:nvPr/>
        </p:nvSpPr>
        <p:spPr bwMode="auto">
          <a:xfrm>
            <a:off x="5334000" y="1524000"/>
            <a:ext cx="3810000" cy="738664"/>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spcBef>
                <a:spcPct val="50000"/>
              </a:spcBef>
            </a:pPr>
            <a:r>
              <a:rPr lang="en-US" sz="1400" b="1" i="1" dirty="0" smtClean="0"/>
              <a:t>Why do you say that?</a:t>
            </a:r>
            <a:br>
              <a:rPr lang="en-US" sz="1400" b="1" i="1" dirty="0" smtClean="0"/>
            </a:br>
            <a:r>
              <a:rPr lang="en-US" sz="1400" b="1" i="1" dirty="0" smtClean="0"/>
              <a:t>(SATISFIED WITH THE AMOUNT OF OPEN SPACE)</a:t>
            </a:r>
            <a:endParaRPr lang="en-US" sz="1400" b="1" i="1" dirty="0"/>
          </a:p>
        </p:txBody>
      </p:sp>
      <p:sp>
        <p:nvSpPr>
          <p:cNvPr id="2" name="Left Brace 1"/>
          <p:cNvSpPr/>
          <p:nvPr/>
        </p:nvSpPr>
        <p:spPr bwMode="auto">
          <a:xfrm>
            <a:off x="4343400" y="2077253"/>
            <a:ext cx="762000" cy="3866347"/>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 charset="0"/>
            </a:endParaRPr>
          </a:p>
        </p:txBody>
      </p:sp>
      <p:sp>
        <p:nvSpPr>
          <p:cNvPr id="3" name="TextBox 2"/>
          <p:cNvSpPr txBox="1"/>
          <p:nvPr/>
        </p:nvSpPr>
        <p:spPr>
          <a:xfrm>
            <a:off x="5334000" y="5689684"/>
            <a:ext cx="3733800" cy="369332"/>
          </a:xfrm>
          <a:prstGeom prst="rect">
            <a:avLst/>
          </a:prstGeom>
          <a:noFill/>
        </p:spPr>
        <p:txBody>
          <a:bodyPr wrap="square" rtlCol="0">
            <a:spAutoFit/>
          </a:bodyPr>
          <a:lstStyle/>
          <a:p>
            <a:r>
              <a:rPr lang="en-US" sz="900" dirty="0" smtClean="0"/>
              <a:t>Base: Respondents satisfied with the amount of open space in Cape Elizabeth (4 or 5 on a 5-point rating scale): n=325</a:t>
            </a:r>
            <a:endParaRPr lang="en-US" sz="900" dirty="0"/>
          </a:p>
        </p:txBody>
      </p:sp>
      <p:graphicFrame>
        <p:nvGraphicFramePr>
          <p:cNvPr id="12" name="Object 6"/>
          <p:cNvGraphicFramePr>
            <a:graphicFrameLocks noGrp="1" noChangeAspect="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77471137"/>
              </p:ext>
            </p:extLst>
          </p:nvPr>
        </p:nvGraphicFramePr>
        <p:xfrm>
          <a:off x="4953000" y="2262664"/>
          <a:ext cx="4038600" cy="3833813"/>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p:cNvSpPr>
            <a:spLocks noGrp="1"/>
          </p:cNvSpPr>
          <p:nvPr>
            <p:ph type="sldNum" sz="quarter" idx="10"/>
          </p:nvPr>
        </p:nvSpPr>
        <p:spPr/>
        <p:txBody>
          <a:bodyPr/>
          <a:lstStyle/>
          <a:p>
            <a:fld id="{34A76D78-5169-4014-AB43-15534FBC8DAE}" type="slidenum">
              <a:rPr lang="en-US" smtClean="0"/>
              <a:pPr/>
              <a:t>12</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3474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7010" name="Text Box 2"/>
          <p:cNvSpPr txBox="1">
            <a:spLocks noChangeArrowheads="1"/>
          </p:cNvSpPr>
          <p:nvPr/>
        </p:nvSpPr>
        <p:spPr bwMode="auto">
          <a:xfrm>
            <a:off x="1485900" y="5257800"/>
            <a:ext cx="6172200" cy="27463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lgn="ctr">
              <a:spcBef>
                <a:spcPct val="50000"/>
              </a:spcBef>
            </a:pPr>
            <a:endParaRPr lang="en-US" sz="1200" dirty="0"/>
          </a:p>
        </p:txBody>
      </p:sp>
      <p:sp>
        <p:nvSpPr>
          <p:cNvPr id="427011" name="Text Box 3"/>
          <p:cNvSpPr txBox="1">
            <a:spLocks noChangeArrowheads="1"/>
          </p:cNvSpPr>
          <p:nvPr/>
        </p:nvSpPr>
        <p:spPr bwMode="auto">
          <a:xfrm>
            <a:off x="762000" y="5943600"/>
            <a:ext cx="8382000" cy="1004888"/>
          </a:xfrm>
          <a:prstGeom prst="rect">
            <a:avLst/>
          </a:prstGeom>
          <a:solidFill>
            <a:schemeClr val="bg1"/>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a:p>
            <a:pPr>
              <a:spcBef>
                <a:spcPct val="50000"/>
              </a:spcBef>
            </a:pPr>
            <a:endParaRPr lang="en-US" sz="2400" dirty="0"/>
          </a:p>
        </p:txBody>
      </p:sp>
      <p:sp>
        <p:nvSpPr>
          <p:cNvPr id="427012" name="Rectangle 4"/>
          <p:cNvSpPr>
            <a:spLocks noChangeArrowheads="1"/>
          </p:cNvSpPr>
          <p:nvPr/>
        </p:nvSpPr>
        <p:spPr bwMode="auto">
          <a:xfrm>
            <a:off x="3114675" y="2767013"/>
            <a:ext cx="9144000" cy="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endParaRPr lang="en-US" dirty="0"/>
          </a:p>
        </p:txBody>
      </p:sp>
      <p:sp>
        <p:nvSpPr>
          <p:cNvPr id="427013" name="Rectangle 5"/>
          <p:cNvSpPr>
            <a:spLocks noGrp="1" noChangeArrowheads="1"/>
          </p:cNvSpPr>
          <p:nvPr>
            <p:ph type="ctrTitle"/>
          </p:nvPr>
        </p:nvSpPr>
        <p:spPr>
          <a:xfrm>
            <a:off x="838200" y="2514600"/>
            <a:ext cx="7772400" cy="1143000"/>
          </a:xfrm>
          <a:noFill/>
          <a:ln/>
        </p:spPr>
        <p:txBody>
          <a:bodyPr/>
          <a:lstStyle/>
          <a:p>
            <a:r>
              <a:rPr lang="en-US" b="1" i="1" dirty="0" smtClean="0">
                <a:cs typeface="Times New Roman" pitchFamily="1" charset="0"/>
              </a:rPr>
              <a:t>Attitudes Toward Open Space in Cape Elizabeth</a:t>
            </a:r>
            <a:endParaRPr lang="en-US" b="1" i="1" dirty="0">
              <a:cs typeface="Times New Roman" pitchFamily="1"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23553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4"/>
          <p:cNvSpPr>
            <a:spLocks noGrp="1"/>
          </p:cNvSpPr>
          <p:nvPr>
            <p:ph type="dt" sz="half" idx="11"/>
          </p:nvPr>
        </p:nvSpPr>
        <p:spPr/>
        <p:txBody>
          <a:bodyPr/>
          <a:lstStyle/>
          <a:p>
            <a:r>
              <a:rPr lang="en-US" dirty="0" smtClean="0"/>
              <a:t>May 2012</a:t>
            </a:r>
            <a:endParaRPr lang="en-US" dirty="0"/>
          </a:p>
        </p:txBody>
      </p:sp>
      <p:sp>
        <p:nvSpPr>
          <p:cNvPr id="429058" name="Rectangle 2"/>
          <p:cNvSpPr>
            <a:spLocks noGrp="1" noChangeArrowheads="1"/>
          </p:cNvSpPr>
          <p:nvPr>
            <p:ph type="title"/>
          </p:nvPr>
        </p:nvSpPr>
        <p:spPr/>
        <p:txBody>
          <a:bodyPr/>
          <a:lstStyle/>
          <a:p>
            <a:pPr algn="l"/>
            <a:r>
              <a:rPr lang="en-US" sz="3200" b="1" dirty="0" smtClean="0"/>
              <a:t>Preserving the Rural Character of Cape Elizabeth</a:t>
            </a:r>
            <a:endParaRPr lang="en-US" sz="3200" b="1" dirty="0"/>
          </a:p>
        </p:txBody>
      </p:sp>
      <p:sp>
        <p:nvSpPr>
          <p:cNvPr id="429059" name="Text Box 3"/>
          <p:cNvSpPr txBox="1">
            <a:spLocks noChangeArrowheads="1"/>
          </p:cNvSpPr>
          <p:nvPr/>
        </p:nvSpPr>
        <p:spPr bwMode="auto">
          <a:xfrm>
            <a:off x="1219200" y="4648200"/>
            <a:ext cx="3810000"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p:txBody>
      </p:sp>
      <p:sp>
        <p:nvSpPr>
          <p:cNvPr id="429061" name="Text Box 5"/>
          <p:cNvSpPr txBox="1">
            <a:spLocks noChangeArrowheads="1"/>
          </p:cNvSpPr>
          <p:nvPr/>
        </p:nvSpPr>
        <p:spPr bwMode="auto">
          <a:xfrm>
            <a:off x="1143000" y="1371600"/>
            <a:ext cx="7315200" cy="83099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r>
              <a:rPr lang="en-US" sz="1600" b="1" i="1" dirty="0"/>
              <a:t>Often we make references to “preserving the rural character of the town.” When thinking about preserving the rural character of Cape Elizabeth, what does this statement mean to you?</a:t>
            </a:r>
          </a:p>
        </p:txBody>
      </p:sp>
      <p:graphicFrame>
        <p:nvGraphicFramePr>
          <p:cNvPr id="2" name="Object 6"/>
          <p:cNvGraphicFramePr>
            <a:graphicFrameLocks noGrp="1" noChangeAspect="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17864133"/>
              </p:ext>
            </p:extLst>
          </p:nvPr>
        </p:nvGraphicFramePr>
        <p:xfrm>
          <a:off x="872341" y="2236112"/>
          <a:ext cx="7592122" cy="383381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Box 5"/>
          <p:cNvSpPr txBox="1">
            <a:spLocks noChangeArrowheads="1"/>
          </p:cNvSpPr>
          <p:nvPr/>
        </p:nvSpPr>
        <p:spPr bwMode="auto">
          <a:xfrm>
            <a:off x="5715000" y="3352800"/>
            <a:ext cx="2514600" cy="1600438"/>
          </a:xfrm>
          <a:prstGeom prst="rect">
            <a:avLst/>
          </a:prstGeom>
          <a:solidFill>
            <a:srgbClr val="FFFFCC"/>
          </a:solidFill>
          <a:ln>
            <a:solidFill>
              <a:schemeClr val="tx1"/>
            </a:solidFill>
          </a:ln>
          <a:effectLst/>
          <a:extLs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lvl1pPr marL="231775" indent="-231775">
              <a:defRPr sz="2400">
                <a:solidFill>
                  <a:schemeClr val="tx1"/>
                </a:solidFill>
                <a:latin typeface="Times New Roman" pitchFamily="1" charset="0"/>
              </a:defRPr>
            </a:lvl1pPr>
            <a:lvl2pPr>
              <a:defRPr sz="2400">
                <a:solidFill>
                  <a:schemeClr val="tx1"/>
                </a:solidFill>
                <a:latin typeface="Times New Roman" pitchFamily="1" charset="0"/>
              </a:defRPr>
            </a:lvl2pPr>
            <a:lvl3pPr>
              <a:defRPr sz="2400">
                <a:solidFill>
                  <a:schemeClr val="tx1"/>
                </a:solidFill>
                <a:latin typeface="Times New Roman" pitchFamily="1" charset="0"/>
              </a:defRPr>
            </a:lvl3pPr>
            <a:lvl4pPr>
              <a:defRPr sz="2400">
                <a:solidFill>
                  <a:schemeClr val="tx1"/>
                </a:solidFill>
                <a:latin typeface="Times New Roman" pitchFamily="1" charset="0"/>
              </a:defRPr>
            </a:lvl4pPr>
            <a:lvl5pPr>
              <a:defRPr sz="2400">
                <a:solidFill>
                  <a:schemeClr val="tx1"/>
                </a:solidFill>
                <a:latin typeface="Times New Roman" pitchFamily="1" charset="0"/>
              </a:defRPr>
            </a:lvl5pPr>
            <a:lvl6pPr eaLnBrk="0" fontAlgn="base" hangingPunct="0">
              <a:spcBef>
                <a:spcPct val="0"/>
              </a:spcBef>
              <a:spcAft>
                <a:spcPct val="0"/>
              </a:spcAft>
              <a:defRPr sz="2400">
                <a:solidFill>
                  <a:schemeClr val="tx1"/>
                </a:solidFill>
                <a:latin typeface="Times New Roman" pitchFamily="1" charset="0"/>
              </a:defRPr>
            </a:lvl6pPr>
            <a:lvl7pPr eaLnBrk="0" fontAlgn="base" hangingPunct="0">
              <a:spcBef>
                <a:spcPct val="0"/>
              </a:spcBef>
              <a:spcAft>
                <a:spcPct val="0"/>
              </a:spcAft>
              <a:defRPr sz="2400">
                <a:solidFill>
                  <a:schemeClr val="tx1"/>
                </a:solidFill>
                <a:latin typeface="Times New Roman" pitchFamily="1" charset="0"/>
              </a:defRPr>
            </a:lvl7pPr>
            <a:lvl8pPr eaLnBrk="0" fontAlgn="base" hangingPunct="0">
              <a:spcBef>
                <a:spcPct val="0"/>
              </a:spcBef>
              <a:spcAft>
                <a:spcPct val="0"/>
              </a:spcAft>
              <a:defRPr sz="2400">
                <a:solidFill>
                  <a:schemeClr val="tx1"/>
                </a:solidFill>
                <a:latin typeface="Times New Roman" pitchFamily="1" charset="0"/>
              </a:defRPr>
            </a:lvl8pPr>
            <a:lvl9pPr eaLnBrk="0" fontAlgn="base" hangingPunct="0">
              <a:spcBef>
                <a:spcPct val="0"/>
              </a:spcBef>
              <a:spcAft>
                <a:spcPct val="0"/>
              </a:spcAft>
              <a:defRPr sz="2400">
                <a:solidFill>
                  <a:schemeClr val="tx1"/>
                </a:solidFill>
                <a:latin typeface="Times New Roman" pitchFamily="1" charset="0"/>
              </a:defRPr>
            </a:lvl9pPr>
          </a:lstStyle>
          <a:p>
            <a:pPr marL="0" indent="0">
              <a:spcBef>
                <a:spcPct val="50000"/>
              </a:spcBef>
            </a:pPr>
            <a:r>
              <a:rPr lang="en-US" sz="1400" dirty="0" smtClean="0"/>
              <a:t>The meaning of the phrase “rural character” as it relates to the Town of Cape Elizabeth is most closely associated with keeping the Town from being over developed and maintaining the rural attributes of the Town.</a:t>
            </a:r>
            <a:endParaRPr lang="en-US" sz="1400" dirty="0"/>
          </a:p>
        </p:txBody>
      </p:sp>
      <p:sp>
        <p:nvSpPr>
          <p:cNvPr id="3" name="Slide Number Placeholder 2"/>
          <p:cNvSpPr>
            <a:spLocks noGrp="1"/>
          </p:cNvSpPr>
          <p:nvPr>
            <p:ph type="sldNum" sz="quarter" idx="10"/>
          </p:nvPr>
        </p:nvSpPr>
        <p:spPr/>
        <p:txBody>
          <a:bodyPr/>
          <a:lstStyle/>
          <a:p>
            <a:fld id="{D0E42E08-AEBF-45DE-9F7D-F94D3900DD7A}" type="slidenum">
              <a:rPr lang="en-US" smtClean="0"/>
              <a:pPr/>
              <a:t>14</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80154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5"/>
          <p:cNvSpPr>
            <a:spLocks noGrp="1"/>
          </p:cNvSpPr>
          <p:nvPr>
            <p:ph type="dt" sz="half" idx="11"/>
          </p:nvPr>
        </p:nvSpPr>
        <p:spPr/>
        <p:txBody>
          <a:bodyPr/>
          <a:lstStyle/>
          <a:p>
            <a:r>
              <a:rPr lang="en-US" dirty="0" smtClean="0"/>
              <a:t>May 2012</a:t>
            </a:r>
            <a:endParaRPr lang="en-US" dirty="0"/>
          </a:p>
        </p:txBody>
      </p:sp>
      <p:sp>
        <p:nvSpPr>
          <p:cNvPr id="526338" name="Rectangle 2"/>
          <p:cNvSpPr>
            <a:spLocks noGrp="1" noChangeArrowheads="1"/>
          </p:cNvSpPr>
          <p:nvPr>
            <p:ph type="title"/>
          </p:nvPr>
        </p:nvSpPr>
        <p:spPr>
          <a:xfrm>
            <a:off x="1219200" y="304800"/>
            <a:ext cx="7848600" cy="1143000"/>
          </a:xfrm>
        </p:spPr>
        <p:txBody>
          <a:bodyPr/>
          <a:lstStyle/>
          <a:p>
            <a:pPr algn="l"/>
            <a:r>
              <a:rPr lang="en-US" sz="3200" b="1" dirty="0" smtClean="0"/>
              <a:t>Amount of Legally Protected Open Space in Cape Elizabeth</a:t>
            </a:r>
            <a:endParaRPr lang="en-US" sz="3200" b="1" dirty="0"/>
          </a:p>
        </p:txBody>
      </p:sp>
      <p:graphicFrame>
        <p:nvGraphicFramePr>
          <p:cNvPr id="8" name="Object 16"/>
          <p:cNvGraphicFramePr>
            <a:graphicFrameLocks noGrp="1" noChangeAspect="1"/>
          </p:cNvGraphicFramePr>
          <p:nvPr>
            <p:ph sz="half" idx="2"/>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5541882"/>
              </p:ext>
            </p:extLst>
          </p:nvPr>
        </p:nvGraphicFramePr>
        <p:xfrm>
          <a:off x="4537075" y="1965325"/>
          <a:ext cx="4556125" cy="484187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5"/>
          <p:cNvSpPr txBox="1">
            <a:spLocks noChangeArrowheads="1"/>
          </p:cNvSpPr>
          <p:nvPr/>
        </p:nvSpPr>
        <p:spPr bwMode="auto">
          <a:xfrm>
            <a:off x="1600200" y="3124200"/>
            <a:ext cx="2819400" cy="1600438"/>
          </a:xfrm>
          <a:prstGeom prst="rect">
            <a:avLst/>
          </a:prstGeom>
          <a:solidFill>
            <a:srgbClr val="FFFFCC"/>
          </a:solidFill>
          <a:ln>
            <a:solidFill>
              <a:schemeClr val="tx1"/>
            </a:solidFill>
          </a:ln>
          <a:effectLst/>
          <a:extLs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lvl1pPr marL="231775" indent="-231775">
              <a:defRPr sz="2400">
                <a:solidFill>
                  <a:schemeClr val="tx1"/>
                </a:solidFill>
                <a:latin typeface="Times New Roman" pitchFamily="1" charset="0"/>
              </a:defRPr>
            </a:lvl1pPr>
            <a:lvl2pPr>
              <a:defRPr sz="2400">
                <a:solidFill>
                  <a:schemeClr val="tx1"/>
                </a:solidFill>
                <a:latin typeface="Times New Roman" pitchFamily="1" charset="0"/>
              </a:defRPr>
            </a:lvl2pPr>
            <a:lvl3pPr>
              <a:defRPr sz="2400">
                <a:solidFill>
                  <a:schemeClr val="tx1"/>
                </a:solidFill>
                <a:latin typeface="Times New Roman" pitchFamily="1" charset="0"/>
              </a:defRPr>
            </a:lvl3pPr>
            <a:lvl4pPr>
              <a:defRPr sz="2400">
                <a:solidFill>
                  <a:schemeClr val="tx1"/>
                </a:solidFill>
                <a:latin typeface="Times New Roman" pitchFamily="1" charset="0"/>
              </a:defRPr>
            </a:lvl4pPr>
            <a:lvl5pPr>
              <a:defRPr sz="2400">
                <a:solidFill>
                  <a:schemeClr val="tx1"/>
                </a:solidFill>
                <a:latin typeface="Times New Roman" pitchFamily="1" charset="0"/>
              </a:defRPr>
            </a:lvl5pPr>
            <a:lvl6pPr eaLnBrk="0" fontAlgn="base" hangingPunct="0">
              <a:spcBef>
                <a:spcPct val="0"/>
              </a:spcBef>
              <a:spcAft>
                <a:spcPct val="0"/>
              </a:spcAft>
              <a:defRPr sz="2400">
                <a:solidFill>
                  <a:schemeClr val="tx1"/>
                </a:solidFill>
                <a:latin typeface="Times New Roman" pitchFamily="1" charset="0"/>
              </a:defRPr>
            </a:lvl6pPr>
            <a:lvl7pPr eaLnBrk="0" fontAlgn="base" hangingPunct="0">
              <a:spcBef>
                <a:spcPct val="0"/>
              </a:spcBef>
              <a:spcAft>
                <a:spcPct val="0"/>
              </a:spcAft>
              <a:defRPr sz="2400">
                <a:solidFill>
                  <a:schemeClr val="tx1"/>
                </a:solidFill>
                <a:latin typeface="Times New Roman" pitchFamily="1" charset="0"/>
              </a:defRPr>
            </a:lvl7pPr>
            <a:lvl8pPr eaLnBrk="0" fontAlgn="base" hangingPunct="0">
              <a:spcBef>
                <a:spcPct val="0"/>
              </a:spcBef>
              <a:spcAft>
                <a:spcPct val="0"/>
              </a:spcAft>
              <a:defRPr sz="2400">
                <a:solidFill>
                  <a:schemeClr val="tx1"/>
                </a:solidFill>
                <a:latin typeface="Times New Roman" pitchFamily="1" charset="0"/>
              </a:defRPr>
            </a:lvl8pPr>
            <a:lvl9pPr eaLnBrk="0" fontAlgn="base" hangingPunct="0">
              <a:spcBef>
                <a:spcPct val="0"/>
              </a:spcBef>
              <a:spcAft>
                <a:spcPct val="0"/>
              </a:spcAft>
              <a:defRPr sz="2400">
                <a:solidFill>
                  <a:schemeClr val="tx1"/>
                </a:solidFill>
                <a:latin typeface="Times New Roman" pitchFamily="1" charset="0"/>
              </a:defRPr>
            </a:lvl9pPr>
          </a:lstStyle>
          <a:p>
            <a:pPr marL="0" indent="0">
              <a:spcBef>
                <a:spcPct val="50000"/>
              </a:spcBef>
            </a:pPr>
            <a:r>
              <a:rPr lang="en-US" sz="1400" dirty="0" smtClean="0"/>
              <a:t>Overall, about a third of the Cape Elizabeth residents surveyed estimate that 10% or less of the land in Cape Elizabeth is legally protected open space. On average, respondents estimate the percentage of protected land at 22%.</a:t>
            </a:r>
            <a:endParaRPr lang="en-US" sz="1400" dirty="0"/>
          </a:p>
        </p:txBody>
      </p:sp>
      <p:sp>
        <p:nvSpPr>
          <p:cNvPr id="10" name="Text Box 5"/>
          <p:cNvSpPr txBox="1">
            <a:spLocks noChangeArrowheads="1"/>
          </p:cNvSpPr>
          <p:nvPr/>
        </p:nvSpPr>
        <p:spPr bwMode="auto">
          <a:xfrm>
            <a:off x="1143000" y="1524000"/>
            <a:ext cx="7315200" cy="584775"/>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r>
              <a:rPr lang="en-US" sz="1600" b="1" i="1" dirty="0" smtClean="0"/>
              <a:t>There are approximately 9,000 acres of land in Cape Elizabeth. Within that footprint, what percentage of land do you think is legally protected open space?</a:t>
            </a:r>
            <a:endParaRPr lang="en-US" sz="1600" b="1" i="1" dirty="0"/>
          </a:p>
        </p:txBody>
      </p:sp>
      <p:sp>
        <p:nvSpPr>
          <p:cNvPr id="2" name="Slide Number Placeholder 1"/>
          <p:cNvSpPr>
            <a:spLocks noGrp="1"/>
          </p:cNvSpPr>
          <p:nvPr>
            <p:ph type="sldNum" sz="quarter" idx="10"/>
          </p:nvPr>
        </p:nvSpPr>
        <p:spPr/>
        <p:txBody>
          <a:bodyPr/>
          <a:lstStyle/>
          <a:p>
            <a:fld id="{34A76D78-5169-4014-AB43-15534FBC8DAE}" type="slidenum">
              <a:rPr lang="en-US" smtClean="0"/>
              <a:pPr/>
              <a:t>15</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26312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a:xfrm>
            <a:off x="1371600" y="228600"/>
            <a:ext cx="7391400" cy="1143000"/>
          </a:xfrm>
        </p:spPr>
        <p:txBody>
          <a:bodyPr/>
          <a:lstStyle/>
          <a:p>
            <a:pPr algn="l"/>
            <a:r>
              <a:rPr lang="en-US" sz="3200" b="1" dirty="0"/>
              <a:t>Need for More Protected Open Space</a:t>
            </a:r>
          </a:p>
        </p:txBody>
      </p:sp>
      <p:sp>
        <p:nvSpPr>
          <p:cNvPr id="8" name="Rectangle 3"/>
          <p:cNvSpPr txBox="1">
            <a:spLocks noChangeArrowheads="1"/>
          </p:cNvSpPr>
          <p:nvPr/>
        </p:nvSpPr>
        <p:spPr bwMode="auto">
          <a:xfrm>
            <a:off x="1143000" y="1524000"/>
            <a:ext cx="7696200" cy="3657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Only about a third of the residents surveyed think that Cape Elizabeth needs to protect more open space, compared to almost 6-in-10 who claim that the Town does not need more open space.</a:t>
            </a:r>
          </a:p>
          <a:p>
            <a:r>
              <a:rPr lang="en-US" sz="2000" dirty="0"/>
              <a:t>Among the respondents who would like the Town to have more open space, the most commonly mentioned reasons include wanting to get as much as possible (33%), that it’s important for preserving what is already there (25%) and that unprotected land will be subject to development (22%). </a:t>
            </a:r>
            <a:endParaRPr lang="en-US" sz="2000" dirty="0" smtClean="0"/>
          </a:p>
          <a:p>
            <a:r>
              <a:rPr lang="en-US" sz="2000" dirty="0" smtClean="0"/>
              <a:t>Conversely</a:t>
            </a:r>
            <a:r>
              <a:rPr lang="en-US" sz="2000" dirty="0"/>
              <a:t>, nearly all of the respondents who say that there is no need for more protected space indicate that they are satisfied with the amount of open space that is already preserved.</a:t>
            </a:r>
          </a:p>
        </p:txBody>
      </p:sp>
      <p:sp>
        <p:nvSpPr>
          <p:cNvPr id="2" name="Slide Number Placeholder 1"/>
          <p:cNvSpPr>
            <a:spLocks noGrp="1"/>
          </p:cNvSpPr>
          <p:nvPr>
            <p:ph type="sldNum" sz="quarter" idx="10"/>
          </p:nvPr>
        </p:nvSpPr>
        <p:spPr/>
        <p:txBody>
          <a:bodyPr/>
          <a:lstStyle/>
          <a:p>
            <a:fld id="{D0DDA3F2-DEAA-473B-8B98-8DEDFF9FFD7A}" type="slidenum">
              <a:rPr lang="en-US" smtClean="0"/>
              <a:pPr/>
              <a:t>16</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6479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 name="Object 47"/>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22431582"/>
              </p:ext>
            </p:extLst>
          </p:nvPr>
        </p:nvGraphicFramePr>
        <p:xfrm>
          <a:off x="3352800" y="2286000"/>
          <a:ext cx="3384395" cy="3597195"/>
        </p:xfrm>
        <a:graphic>
          <a:graphicData uri="http://schemas.openxmlformats.org/drawingml/2006/chart">
            <c:chart xmlns:c="http://schemas.openxmlformats.org/drawingml/2006/chart" xmlns:r="http://schemas.openxmlformats.org/officeDocument/2006/relationships" r:id="rId3"/>
          </a:graphicData>
        </a:graphic>
      </p:graphicFrame>
      <p:sp>
        <p:nvSpPr>
          <p:cNvPr id="40" name="Date Placeholder 5"/>
          <p:cNvSpPr>
            <a:spLocks noGrp="1"/>
          </p:cNvSpPr>
          <p:nvPr>
            <p:ph type="dt" sz="half" idx="11"/>
          </p:nvPr>
        </p:nvSpPr>
        <p:spPr/>
        <p:txBody>
          <a:bodyPr/>
          <a:lstStyle/>
          <a:p>
            <a:r>
              <a:rPr lang="en-US" dirty="0" smtClean="0"/>
              <a:t>May 2012</a:t>
            </a:r>
            <a:endParaRPr lang="en-US" dirty="0"/>
          </a:p>
        </p:txBody>
      </p:sp>
      <p:sp>
        <p:nvSpPr>
          <p:cNvPr id="449538" name="Rectangle 2"/>
          <p:cNvSpPr>
            <a:spLocks noGrp="1" noChangeArrowheads="1"/>
          </p:cNvSpPr>
          <p:nvPr>
            <p:ph type="title"/>
          </p:nvPr>
        </p:nvSpPr>
        <p:spPr>
          <a:xfrm>
            <a:off x="1371600" y="304800"/>
            <a:ext cx="7772400" cy="1143000"/>
          </a:xfrm>
        </p:spPr>
        <p:txBody>
          <a:bodyPr/>
          <a:lstStyle/>
          <a:p>
            <a:pPr algn="l"/>
            <a:r>
              <a:rPr lang="en-US" sz="3200" b="1" dirty="0" smtClean="0"/>
              <a:t>Need for More Protected Open Space</a:t>
            </a:r>
            <a:endParaRPr lang="en-US" sz="3200" b="1" dirty="0"/>
          </a:p>
        </p:txBody>
      </p:sp>
      <p:graphicFrame>
        <p:nvGraphicFramePr>
          <p:cNvPr id="449540" name="Group 4"/>
          <p:cNvGraphicFramePr>
            <a:graphicFrameLocks noGrp="1"/>
          </p:cNvGraphicFramePr>
          <p:nvPr>
            <p:ph sz="half" idx="2"/>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7215816"/>
              </p:ext>
            </p:extLst>
          </p:nvPr>
        </p:nvGraphicFramePr>
        <p:xfrm>
          <a:off x="838200" y="3087052"/>
          <a:ext cx="2514600" cy="2590799"/>
        </p:xfrm>
        <a:graphic>
          <a:graphicData uri="http://schemas.openxmlformats.org/drawingml/2006/table">
            <a:tbl>
              <a:tblPr/>
              <a:tblGrid>
                <a:gridCol w="1944081"/>
                <a:gridCol w="570519"/>
              </a:tblGrid>
              <a:tr h="3889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We want as much as we can get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33%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3873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Important for preserving what we have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Unprotected land will be developed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Open space adds to the value of our community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cs typeface="Times New Roman" pitchFamily="1"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Farming/farmland is important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cs typeface="Times New Roman" pitchFamily="1"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sp>
        <p:nvSpPr>
          <p:cNvPr id="449572" name="AutoShape 36"/>
          <p:cNvSpPr>
            <a:spLocks/>
          </p:cNvSpPr>
          <p:nvPr/>
        </p:nvSpPr>
        <p:spPr bwMode="auto">
          <a:xfrm>
            <a:off x="6096000" y="2481591"/>
            <a:ext cx="457200" cy="2852410"/>
          </a:xfrm>
          <a:prstGeom prst="leftBrace">
            <a:avLst>
              <a:gd name="adj1" fmla="val 26389"/>
              <a:gd name="adj2" fmla="val 50000"/>
            </a:avLst>
          </a:prstGeom>
          <a:noFill/>
          <a:ln w="9525">
            <a:solidFill>
              <a:schemeClr val="tx1"/>
            </a:solidFill>
            <a:round/>
            <a:headEnd/>
            <a:tailEnd/>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dirty="0"/>
          </a:p>
        </p:txBody>
      </p:sp>
      <p:sp>
        <p:nvSpPr>
          <p:cNvPr id="449573" name="Text Box 37"/>
          <p:cNvSpPr txBox="1">
            <a:spLocks noChangeArrowheads="1"/>
          </p:cNvSpPr>
          <p:nvPr/>
        </p:nvSpPr>
        <p:spPr bwMode="auto">
          <a:xfrm>
            <a:off x="3434576" y="1663749"/>
            <a:ext cx="3118624" cy="95410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lgn="ctr">
              <a:spcBef>
                <a:spcPct val="50000"/>
              </a:spcBef>
            </a:pPr>
            <a:r>
              <a:rPr lang="en-US" sz="1400" b="1" i="1" dirty="0" smtClean="0"/>
              <a:t>Does Cape Elizabeth need more protected open space for uses such as farms, forests, recreational space, scenic vistas and wildlife habitat?</a:t>
            </a:r>
            <a:endParaRPr lang="en-US" sz="1400" b="1" i="1" dirty="0"/>
          </a:p>
        </p:txBody>
      </p:sp>
      <p:sp>
        <p:nvSpPr>
          <p:cNvPr id="449574" name="Text Box 38"/>
          <p:cNvSpPr txBox="1">
            <a:spLocks noChangeArrowheads="1"/>
          </p:cNvSpPr>
          <p:nvPr/>
        </p:nvSpPr>
        <p:spPr bwMode="auto">
          <a:xfrm>
            <a:off x="786160" y="2481590"/>
            <a:ext cx="2795240" cy="52322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spcBef>
                <a:spcPct val="50000"/>
              </a:spcBef>
            </a:pPr>
            <a:r>
              <a:rPr lang="en-US" sz="1400" b="1" i="1" dirty="0" smtClean="0"/>
              <a:t>Why do you say Cape Elizabeth </a:t>
            </a:r>
            <a:r>
              <a:rPr lang="en-US" sz="1400" b="1" i="1" u="sng" dirty="0" smtClean="0"/>
              <a:t>needs</a:t>
            </a:r>
            <a:r>
              <a:rPr lang="en-US" sz="1400" b="1" i="1" dirty="0" smtClean="0"/>
              <a:t> more open space?</a:t>
            </a:r>
            <a:endParaRPr lang="en-US" sz="1400" b="1" i="1" dirty="0"/>
          </a:p>
        </p:txBody>
      </p:sp>
      <p:graphicFrame>
        <p:nvGraphicFramePr>
          <p:cNvPr id="13" name="Group 4"/>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75036605"/>
              </p:ext>
            </p:extLst>
          </p:nvPr>
        </p:nvGraphicFramePr>
        <p:xfrm>
          <a:off x="6621321" y="3087052"/>
          <a:ext cx="2432255" cy="2207894"/>
        </p:xfrm>
        <a:graphic>
          <a:graphicData uri="http://schemas.openxmlformats.org/drawingml/2006/table">
            <a:tbl>
              <a:tblPr/>
              <a:tblGrid>
                <a:gridCol w="1880419"/>
                <a:gridCol w="551836"/>
              </a:tblGrid>
              <a:tr h="3889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Satisfied with what we have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3873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Need more development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Taxes go 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Other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cs typeface="Times New Roman" pitchFamily="1"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Don’t know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cs typeface="Times New Roman" pitchFamily="1"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sp>
        <p:nvSpPr>
          <p:cNvPr id="14" name="Text Box 38"/>
          <p:cNvSpPr txBox="1">
            <a:spLocks noChangeArrowheads="1"/>
          </p:cNvSpPr>
          <p:nvPr/>
        </p:nvSpPr>
        <p:spPr bwMode="auto">
          <a:xfrm>
            <a:off x="6542049" y="2481590"/>
            <a:ext cx="2590800" cy="52322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spcBef>
                <a:spcPct val="50000"/>
              </a:spcBef>
            </a:pPr>
            <a:r>
              <a:rPr lang="en-US" sz="1400" b="1" i="1" dirty="0" smtClean="0"/>
              <a:t>Why do you say Cape Elizabeth does </a:t>
            </a:r>
            <a:r>
              <a:rPr lang="en-US" sz="1400" b="1" i="1" u="sng" dirty="0" smtClean="0"/>
              <a:t>not need </a:t>
            </a:r>
            <a:r>
              <a:rPr lang="en-US" sz="1400" b="1" i="1" dirty="0" smtClean="0"/>
              <a:t>more open space?</a:t>
            </a:r>
            <a:endParaRPr lang="en-US" sz="1400" b="1" i="1" dirty="0"/>
          </a:p>
        </p:txBody>
      </p:sp>
      <p:sp>
        <p:nvSpPr>
          <p:cNvPr id="15" name="AutoShape 36"/>
          <p:cNvSpPr>
            <a:spLocks/>
          </p:cNvSpPr>
          <p:nvPr/>
        </p:nvSpPr>
        <p:spPr bwMode="auto">
          <a:xfrm rot="10800000">
            <a:off x="3276601" y="2514600"/>
            <a:ext cx="457200" cy="3200400"/>
          </a:xfrm>
          <a:prstGeom prst="leftBrace">
            <a:avLst>
              <a:gd name="adj1" fmla="val 26389"/>
              <a:gd name="adj2" fmla="val 50000"/>
            </a:avLst>
          </a:prstGeom>
          <a:noFill/>
          <a:ln w="9525">
            <a:solidFill>
              <a:schemeClr val="tx1"/>
            </a:solidFill>
            <a:round/>
            <a:headEnd/>
            <a:tailEnd/>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dirty="0"/>
          </a:p>
        </p:txBody>
      </p:sp>
      <p:sp>
        <p:nvSpPr>
          <p:cNvPr id="16" name="TextBox 15"/>
          <p:cNvSpPr txBox="1"/>
          <p:nvPr/>
        </p:nvSpPr>
        <p:spPr>
          <a:xfrm>
            <a:off x="838200" y="5721280"/>
            <a:ext cx="2743200" cy="369332"/>
          </a:xfrm>
          <a:prstGeom prst="rect">
            <a:avLst/>
          </a:prstGeom>
          <a:noFill/>
        </p:spPr>
        <p:txBody>
          <a:bodyPr wrap="square" rtlCol="0">
            <a:spAutoFit/>
          </a:bodyPr>
          <a:lstStyle/>
          <a:p>
            <a:r>
              <a:rPr lang="en-US" sz="900" dirty="0" smtClean="0"/>
              <a:t>Base: Respondents who say Cape Elizabeth needs more open space: n=139</a:t>
            </a:r>
            <a:endParaRPr lang="en-US" sz="900" dirty="0"/>
          </a:p>
        </p:txBody>
      </p:sp>
      <p:sp>
        <p:nvSpPr>
          <p:cNvPr id="17" name="TextBox 16"/>
          <p:cNvSpPr txBox="1"/>
          <p:nvPr/>
        </p:nvSpPr>
        <p:spPr>
          <a:xfrm>
            <a:off x="6400800" y="5348230"/>
            <a:ext cx="2743200" cy="369332"/>
          </a:xfrm>
          <a:prstGeom prst="rect">
            <a:avLst/>
          </a:prstGeom>
          <a:noFill/>
        </p:spPr>
        <p:txBody>
          <a:bodyPr wrap="square" rtlCol="0">
            <a:spAutoFit/>
          </a:bodyPr>
          <a:lstStyle/>
          <a:p>
            <a:r>
              <a:rPr lang="en-US" sz="900" dirty="0" smtClean="0"/>
              <a:t>Base: Respondents who say Cape Elizabeth does not need more open space: n=230</a:t>
            </a:r>
            <a:endParaRPr lang="en-US" sz="900" dirty="0"/>
          </a:p>
        </p:txBody>
      </p:sp>
      <p:sp>
        <p:nvSpPr>
          <p:cNvPr id="2" name="Slide Number Placeholder 1"/>
          <p:cNvSpPr>
            <a:spLocks noGrp="1"/>
          </p:cNvSpPr>
          <p:nvPr>
            <p:ph type="sldNum" sz="quarter" idx="10"/>
          </p:nvPr>
        </p:nvSpPr>
        <p:spPr/>
        <p:txBody>
          <a:bodyPr/>
          <a:lstStyle/>
          <a:p>
            <a:fld id="{34A76D78-5169-4014-AB43-15534FBC8DAE}" type="slidenum">
              <a:rPr lang="en-US" smtClean="0"/>
              <a:pPr/>
              <a:t>17</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63977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a:xfrm>
            <a:off x="1371600" y="228600"/>
            <a:ext cx="7391400" cy="1143000"/>
          </a:xfrm>
        </p:spPr>
        <p:txBody>
          <a:bodyPr/>
          <a:lstStyle/>
          <a:p>
            <a:pPr algn="l"/>
            <a:r>
              <a:rPr lang="en-US" sz="3200" b="1" dirty="0"/>
              <a:t>Importance of Protecting </a:t>
            </a:r>
            <a:br>
              <a:rPr lang="en-US" sz="3200" b="1" dirty="0"/>
            </a:br>
            <a:r>
              <a:rPr lang="en-US" sz="3200" b="1" dirty="0"/>
              <a:t>Different Types of Land</a:t>
            </a:r>
          </a:p>
        </p:txBody>
      </p:sp>
      <p:sp>
        <p:nvSpPr>
          <p:cNvPr id="8" name="Rectangle 3"/>
          <p:cNvSpPr txBox="1">
            <a:spLocks noChangeArrowheads="1"/>
          </p:cNvSpPr>
          <p:nvPr/>
        </p:nvSpPr>
        <p:spPr bwMode="auto">
          <a:xfrm>
            <a:off x="1143000" y="1524000"/>
            <a:ext cx="7696200" cy="3657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Respondents were also asked to rate the importance of protecting several different types of land within the Town.</a:t>
            </a:r>
          </a:p>
          <a:p>
            <a:r>
              <a:rPr lang="en-US" sz="2000" dirty="0"/>
              <a:t>Most notably, fully 6-in-10 rate protecting open space for passive recreation (e.g., hiking, walking), salt/fresh water access and scenic viewpoints as “very important.” </a:t>
            </a:r>
            <a:endParaRPr lang="en-US" sz="2000" dirty="0" smtClean="0"/>
          </a:p>
          <a:p>
            <a:pPr lvl="1"/>
            <a:r>
              <a:rPr lang="en-US" sz="1600" dirty="0" smtClean="0"/>
              <a:t>Still</a:t>
            </a:r>
            <a:r>
              <a:rPr lang="en-US" sz="1600" dirty="0"/>
              <a:t>, a majority rate protecting forests/woodlands, wildlife habitat and farmlands as “very important” as well. Almost half (48%) rate places of historical/unique value as “very important.”</a:t>
            </a:r>
          </a:p>
          <a:p>
            <a:r>
              <a:rPr lang="en-US" sz="2000" dirty="0"/>
              <a:t>Of somewhat lesser importance to respondents (about 4-in-10 rate “very important”) are preserving wetlands, stream corridors and open space for active recreation (e.g., ball parks, sports fields</a:t>
            </a:r>
            <a:r>
              <a:rPr lang="en-US" sz="2000" dirty="0" smtClean="0"/>
              <a:t>).</a:t>
            </a:r>
            <a:endParaRPr lang="en-US" sz="2000" dirty="0"/>
          </a:p>
        </p:txBody>
      </p:sp>
      <p:sp>
        <p:nvSpPr>
          <p:cNvPr id="2" name="Slide Number Placeholder 1"/>
          <p:cNvSpPr>
            <a:spLocks noGrp="1"/>
          </p:cNvSpPr>
          <p:nvPr>
            <p:ph type="sldNum" sz="quarter" idx="10"/>
          </p:nvPr>
        </p:nvSpPr>
        <p:spPr/>
        <p:txBody>
          <a:bodyPr/>
          <a:lstStyle/>
          <a:p>
            <a:fld id="{D0DDA3F2-DEAA-473B-8B98-8DEDFF9FFD7A}" type="slidenum">
              <a:rPr lang="en-US" smtClean="0"/>
              <a:pPr/>
              <a:t>18</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64261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5"/>
          <p:cNvSpPr>
            <a:spLocks noGrp="1"/>
          </p:cNvSpPr>
          <p:nvPr>
            <p:ph type="dt" sz="half" idx="11"/>
          </p:nvPr>
        </p:nvSpPr>
        <p:spPr/>
        <p:txBody>
          <a:bodyPr/>
          <a:lstStyle/>
          <a:p>
            <a:r>
              <a:rPr lang="en-US" dirty="0" smtClean="0"/>
              <a:t>May 2012</a:t>
            </a:r>
            <a:endParaRPr lang="en-US" dirty="0"/>
          </a:p>
        </p:txBody>
      </p:sp>
      <p:sp>
        <p:nvSpPr>
          <p:cNvPr id="131107" name="Text Box 35"/>
          <p:cNvSpPr txBox="1">
            <a:spLocks noChangeArrowheads="1"/>
          </p:cNvSpPr>
          <p:nvPr/>
        </p:nvSpPr>
        <p:spPr bwMode="auto">
          <a:xfrm>
            <a:off x="1219200" y="4648200"/>
            <a:ext cx="3810000"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p:txBody>
      </p:sp>
      <p:sp>
        <p:nvSpPr>
          <p:cNvPr id="11" name="Rectangle 2"/>
          <p:cNvSpPr>
            <a:spLocks noGrp="1" noChangeArrowheads="1"/>
          </p:cNvSpPr>
          <p:nvPr>
            <p:ph type="title"/>
          </p:nvPr>
        </p:nvSpPr>
        <p:spPr>
          <a:xfrm>
            <a:off x="1371600" y="228600"/>
            <a:ext cx="7467600" cy="1143000"/>
          </a:xfrm>
        </p:spPr>
        <p:txBody>
          <a:bodyPr/>
          <a:lstStyle/>
          <a:p>
            <a:pPr algn="l"/>
            <a:r>
              <a:rPr lang="en-US" sz="3200" b="1" dirty="0" smtClean="0"/>
              <a:t>Importance of Protecting </a:t>
            </a:r>
            <a:br>
              <a:rPr lang="en-US" sz="3200" b="1" dirty="0" smtClean="0"/>
            </a:br>
            <a:r>
              <a:rPr lang="en-US" sz="3200" b="1" dirty="0" smtClean="0"/>
              <a:t>Different Types of Land</a:t>
            </a:r>
            <a:endParaRPr lang="en-US" sz="3200" b="1" dirty="0"/>
          </a:p>
        </p:txBody>
      </p:sp>
      <p:sp>
        <p:nvSpPr>
          <p:cNvPr id="12" name="Text Box 4"/>
          <p:cNvSpPr txBox="1">
            <a:spLocks noChangeArrowheads="1"/>
          </p:cNvSpPr>
          <p:nvPr/>
        </p:nvSpPr>
        <p:spPr bwMode="auto">
          <a:xfrm>
            <a:off x="1295400" y="1447800"/>
            <a:ext cx="7696200" cy="584775"/>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r>
              <a:rPr lang="en-US" sz="1600" b="1" i="1" dirty="0"/>
              <a:t>Using a scale of 1-5 where 1 means “not at all important” and 5 means “very important,” how important is it to you for Cape Elizabeth to protect:</a:t>
            </a:r>
          </a:p>
        </p:txBody>
      </p:sp>
      <p:graphicFrame>
        <p:nvGraphicFramePr>
          <p:cNvPr id="13"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56954275"/>
              </p:ext>
            </p:extLst>
          </p:nvPr>
        </p:nvGraphicFramePr>
        <p:xfrm>
          <a:off x="1219200" y="2167997"/>
          <a:ext cx="7467601" cy="4074291"/>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0"/>
          </p:nvPr>
        </p:nvSpPr>
        <p:spPr/>
        <p:txBody>
          <a:bodyPr/>
          <a:lstStyle/>
          <a:p>
            <a:fld id="{34A76D78-5169-4014-AB43-15534FBC8DAE}" type="slidenum">
              <a:rPr lang="en-US" smtClean="0"/>
              <a:pPr/>
              <a:t>19</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7215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2286000"/>
            <a:ext cx="7772400" cy="1143000"/>
          </a:xfrm>
        </p:spPr>
        <p:txBody>
          <a:bodyPr/>
          <a:lstStyle/>
          <a:p>
            <a:r>
              <a:rPr lang="en-US" b="1" dirty="0"/>
              <a:t>Introduction &amp;</a:t>
            </a:r>
            <a:br>
              <a:rPr lang="en-US" b="1" dirty="0"/>
            </a:br>
            <a:r>
              <a:rPr lang="en-US" b="1" dirty="0"/>
              <a:t>Methodology</a:t>
            </a:r>
          </a:p>
        </p:txBody>
      </p:sp>
      <p:sp>
        <p:nvSpPr>
          <p:cNvPr id="35843" name="Text Box 3"/>
          <p:cNvSpPr txBox="1">
            <a:spLocks noChangeArrowheads="1"/>
          </p:cNvSpPr>
          <p:nvPr/>
        </p:nvSpPr>
        <p:spPr bwMode="auto">
          <a:xfrm>
            <a:off x="762000" y="5861050"/>
            <a:ext cx="8382000" cy="1004888"/>
          </a:xfrm>
          <a:prstGeom prst="rect">
            <a:avLst/>
          </a:prstGeom>
          <a:solidFill>
            <a:schemeClr val="bg1"/>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a:p>
            <a:pPr>
              <a:spcBef>
                <a:spcPct val="50000"/>
              </a:spcBef>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7010" name="Text Box 2"/>
          <p:cNvSpPr txBox="1">
            <a:spLocks noChangeArrowheads="1"/>
          </p:cNvSpPr>
          <p:nvPr/>
        </p:nvSpPr>
        <p:spPr bwMode="auto">
          <a:xfrm>
            <a:off x="1485900" y="5257800"/>
            <a:ext cx="6172200" cy="27463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lgn="ctr">
              <a:spcBef>
                <a:spcPct val="50000"/>
              </a:spcBef>
            </a:pPr>
            <a:endParaRPr lang="en-US" sz="1200" dirty="0"/>
          </a:p>
        </p:txBody>
      </p:sp>
      <p:sp>
        <p:nvSpPr>
          <p:cNvPr id="427011" name="Text Box 3"/>
          <p:cNvSpPr txBox="1">
            <a:spLocks noChangeArrowheads="1"/>
          </p:cNvSpPr>
          <p:nvPr/>
        </p:nvSpPr>
        <p:spPr bwMode="auto">
          <a:xfrm>
            <a:off x="762000" y="5943600"/>
            <a:ext cx="8382000" cy="1004888"/>
          </a:xfrm>
          <a:prstGeom prst="rect">
            <a:avLst/>
          </a:prstGeom>
          <a:solidFill>
            <a:schemeClr val="bg1"/>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a:p>
            <a:pPr>
              <a:spcBef>
                <a:spcPct val="50000"/>
              </a:spcBef>
            </a:pPr>
            <a:endParaRPr lang="en-US" sz="2400" dirty="0"/>
          </a:p>
        </p:txBody>
      </p:sp>
      <p:sp>
        <p:nvSpPr>
          <p:cNvPr id="427012" name="Rectangle 4"/>
          <p:cNvSpPr>
            <a:spLocks noChangeArrowheads="1"/>
          </p:cNvSpPr>
          <p:nvPr/>
        </p:nvSpPr>
        <p:spPr bwMode="auto">
          <a:xfrm>
            <a:off x="3114675" y="2767013"/>
            <a:ext cx="9144000" cy="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endParaRPr lang="en-US" dirty="0"/>
          </a:p>
        </p:txBody>
      </p:sp>
      <p:sp>
        <p:nvSpPr>
          <p:cNvPr id="427013" name="Rectangle 5"/>
          <p:cNvSpPr>
            <a:spLocks noGrp="1" noChangeArrowheads="1"/>
          </p:cNvSpPr>
          <p:nvPr>
            <p:ph type="ctrTitle"/>
          </p:nvPr>
        </p:nvSpPr>
        <p:spPr>
          <a:xfrm>
            <a:off x="762000" y="2514600"/>
            <a:ext cx="7772400" cy="1143000"/>
          </a:xfrm>
          <a:noFill/>
          <a:ln/>
        </p:spPr>
        <p:txBody>
          <a:bodyPr/>
          <a:lstStyle/>
          <a:p>
            <a:r>
              <a:rPr lang="en-US" b="1" i="1" dirty="0" smtClean="0">
                <a:cs typeface="Times New Roman" pitchFamily="1" charset="0"/>
              </a:rPr>
              <a:t>Views Toward Open Space Planning and Town Priorities</a:t>
            </a:r>
            <a:endParaRPr lang="en-US" b="1" i="1" dirty="0">
              <a:cs typeface="Times New Roman" pitchFamily="1"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46323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p:txBody>
          <a:bodyPr/>
          <a:lstStyle/>
          <a:p>
            <a:pPr algn="l"/>
            <a:r>
              <a:rPr lang="en-US" sz="3200" b="1" dirty="0"/>
              <a:t>Importance of Plan for Open Space</a:t>
            </a:r>
          </a:p>
        </p:txBody>
      </p:sp>
      <p:sp>
        <p:nvSpPr>
          <p:cNvPr id="8" name="Rectangle 3"/>
          <p:cNvSpPr txBox="1">
            <a:spLocks noChangeArrowheads="1"/>
          </p:cNvSpPr>
          <p:nvPr/>
        </p:nvSpPr>
        <p:spPr bwMode="auto">
          <a:xfrm>
            <a:off x="1143000" y="1676400"/>
            <a:ext cx="7620000" cy="3657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It is not surprising that most respondents to the survey think it is at least somewhat important for the Town to have a plan for preserving its open space, with nearly 6-in-10 (57%) stating that it is “very important” to have an open space plan.</a:t>
            </a:r>
          </a:p>
          <a:p>
            <a:pPr lvl="1"/>
            <a:r>
              <a:rPr lang="en-US" sz="1600" dirty="0"/>
              <a:t>Again, shorter term residents (10  years or less) are more likely to cite the importance of open space planning.</a:t>
            </a:r>
          </a:p>
          <a:p>
            <a:r>
              <a:rPr lang="en-US" sz="2000" dirty="0"/>
              <a:t>Among respondents who view having an open space plan as important, a majority say that it’s needed to preserve what they have, while about 4-in-10 suggest that a plan would provide a framework for </a:t>
            </a:r>
            <a:r>
              <a:rPr lang="en-US" sz="2000" dirty="0" smtClean="0"/>
              <a:t>future  and ongoing direction.</a:t>
            </a:r>
            <a:endParaRPr lang="en-US" sz="2000" dirty="0"/>
          </a:p>
        </p:txBody>
      </p:sp>
      <p:sp>
        <p:nvSpPr>
          <p:cNvPr id="2" name="Slide Number Placeholder 1"/>
          <p:cNvSpPr>
            <a:spLocks noGrp="1"/>
          </p:cNvSpPr>
          <p:nvPr>
            <p:ph type="sldNum" sz="quarter" idx="10"/>
          </p:nvPr>
        </p:nvSpPr>
        <p:spPr/>
        <p:txBody>
          <a:bodyPr/>
          <a:lstStyle/>
          <a:p>
            <a:fld id="{D0DDA3F2-DEAA-473B-8B98-8DEDFF9FFD7A}" type="slidenum">
              <a:rPr lang="en-US" smtClean="0"/>
              <a:pPr/>
              <a:t>21</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71812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Date Placeholder 5"/>
          <p:cNvSpPr>
            <a:spLocks noGrp="1"/>
          </p:cNvSpPr>
          <p:nvPr>
            <p:ph type="dt" sz="half" idx="11"/>
          </p:nvPr>
        </p:nvSpPr>
        <p:spPr/>
        <p:txBody>
          <a:bodyPr/>
          <a:lstStyle/>
          <a:p>
            <a:r>
              <a:rPr lang="en-US" dirty="0" smtClean="0"/>
              <a:t>May 2012</a:t>
            </a:r>
            <a:endParaRPr lang="en-US" dirty="0"/>
          </a:p>
        </p:txBody>
      </p:sp>
      <p:sp>
        <p:nvSpPr>
          <p:cNvPr id="455682" name="Rectangle 2"/>
          <p:cNvSpPr>
            <a:spLocks noGrp="1" noChangeArrowheads="1"/>
          </p:cNvSpPr>
          <p:nvPr>
            <p:ph type="title"/>
          </p:nvPr>
        </p:nvSpPr>
        <p:spPr>
          <a:xfrm>
            <a:off x="1219200" y="228600"/>
            <a:ext cx="7924800" cy="1143000"/>
          </a:xfrm>
        </p:spPr>
        <p:txBody>
          <a:bodyPr/>
          <a:lstStyle/>
          <a:p>
            <a:pPr algn="l"/>
            <a:r>
              <a:rPr lang="en-US" sz="3200" b="1" dirty="0" smtClean="0"/>
              <a:t>Importance of Plan for Open Space</a:t>
            </a:r>
            <a:endParaRPr lang="en-US" sz="3200" b="1" dirty="0"/>
          </a:p>
        </p:txBody>
      </p:sp>
      <p:sp>
        <p:nvSpPr>
          <p:cNvPr id="455683" name="Text Box 3"/>
          <p:cNvSpPr txBox="1">
            <a:spLocks noChangeArrowheads="1"/>
          </p:cNvSpPr>
          <p:nvPr/>
        </p:nvSpPr>
        <p:spPr bwMode="auto">
          <a:xfrm>
            <a:off x="990600" y="1600200"/>
            <a:ext cx="3581400" cy="160043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spcBef>
                <a:spcPct val="50000"/>
              </a:spcBef>
            </a:pPr>
            <a:r>
              <a:rPr lang="en-US" sz="1400" b="1" i="1" dirty="0" smtClean="0"/>
              <a:t>How important is it to you for Cape Elizabeth to have a plan for preserving its open space which includes farms, forests, recreational space, scenic vistas and wildlife habitat?  </a:t>
            </a:r>
            <a:r>
              <a:rPr lang="en-US" sz="1400" b="1" i="1" dirty="0"/>
              <a:t>Please use a five-point scale where a 1 means “not at all </a:t>
            </a:r>
            <a:r>
              <a:rPr lang="en-US" sz="1400" b="1" i="1" dirty="0" smtClean="0"/>
              <a:t>important” </a:t>
            </a:r>
            <a:r>
              <a:rPr lang="en-US" sz="1400" b="1" i="1" dirty="0"/>
              <a:t>and a 5 means “very </a:t>
            </a:r>
            <a:r>
              <a:rPr lang="en-US" sz="1400" b="1" i="1" dirty="0" smtClean="0"/>
              <a:t>important.”</a:t>
            </a:r>
            <a:endParaRPr lang="en-US" sz="1400" b="1" i="1" dirty="0"/>
          </a:p>
        </p:txBody>
      </p:sp>
      <p:graphicFrame>
        <p:nvGraphicFramePr>
          <p:cNvPr id="11" name="Object 18"/>
          <p:cNvGraphicFramePr>
            <a:graphicFrameLocks noGrp="1" noChangeAspect="1"/>
          </p:cNvGraphicFramePr>
          <p:nvPr>
            <p:ph sz="half" idx="2"/>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34075848"/>
              </p:ext>
            </p:extLst>
          </p:nvPr>
        </p:nvGraphicFramePr>
        <p:xfrm>
          <a:off x="762000" y="2362200"/>
          <a:ext cx="4572000" cy="3702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Object 6"/>
          <p:cNvGraphicFramePr>
            <a:graphicFrameLocks noGrp="1" noChangeAspect="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45462606"/>
              </p:ext>
            </p:extLst>
          </p:nvPr>
        </p:nvGraphicFramePr>
        <p:xfrm>
          <a:off x="4953000" y="2262664"/>
          <a:ext cx="4038600" cy="3833813"/>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 Box 5"/>
          <p:cNvSpPr txBox="1">
            <a:spLocks noChangeArrowheads="1"/>
          </p:cNvSpPr>
          <p:nvPr/>
        </p:nvSpPr>
        <p:spPr bwMode="auto">
          <a:xfrm>
            <a:off x="5334000" y="1524000"/>
            <a:ext cx="3810000" cy="52322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spcBef>
                <a:spcPct val="50000"/>
              </a:spcBef>
            </a:pPr>
            <a:r>
              <a:rPr lang="en-US" sz="1400" b="1" i="1" dirty="0" smtClean="0"/>
              <a:t>Why do you say that?</a:t>
            </a:r>
            <a:br>
              <a:rPr lang="en-US" sz="1400" b="1" i="1" dirty="0" smtClean="0"/>
            </a:br>
            <a:r>
              <a:rPr lang="en-US" sz="1400" b="1" i="1" dirty="0" smtClean="0"/>
              <a:t>(IMPORTANT TO HAVE OPEN SPACE PLAN)</a:t>
            </a:r>
            <a:endParaRPr lang="en-US" sz="1400" b="1" i="1" dirty="0"/>
          </a:p>
        </p:txBody>
      </p:sp>
      <p:sp>
        <p:nvSpPr>
          <p:cNvPr id="2" name="Left Brace 1"/>
          <p:cNvSpPr/>
          <p:nvPr/>
        </p:nvSpPr>
        <p:spPr bwMode="auto">
          <a:xfrm>
            <a:off x="4343400" y="2077253"/>
            <a:ext cx="762000" cy="3866347"/>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 charset="0"/>
            </a:endParaRPr>
          </a:p>
        </p:txBody>
      </p:sp>
      <p:sp>
        <p:nvSpPr>
          <p:cNvPr id="3" name="TextBox 2"/>
          <p:cNvSpPr txBox="1"/>
          <p:nvPr/>
        </p:nvSpPr>
        <p:spPr>
          <a:xfrm>
            <a:off x="5105400" y="5689684"/>
            <a:ext cx="3962400" cy="369332"/>
          </a:xfrm>
          <a:prstGeom prst="rect">
            <a:avLst/>
          </a:prstGeom>
          <a:noFill/>
        </p:spPr>
        <p:txBody>
          <a:bodyPr wrap="square" rtlCol="0">
            <a:spAutoFit/>
          </a:bodyPr>
          <a:lstStyle/>
          <a:p>
            <a:r>
              <a:rPr lang="en-US" sz="900" dirty="0" smtClean="0"/>
              <a:t>Base: Respondents who say it is important to have an open space plan in Cape Elizabeth (4 or 5 on a 5-point rating scale): n=340</a:t>
            </a:r>
            <a:endParaRPr lang="en-US" sz="900" dirty="0"/>
          </a:p>
        </p:txBody>
      </p:sp>
      <p:sp>
        <p:nvSpPr>
          <p:cNvPr id="4" name="Slide Number Placeholder 3"/>
          <p:cNvSpPr>
            <a:spLocks noGrp="1"/>
          </p:cNvSpPr>
          <p:nvPr>
            <p:ph type="sldNum" sz="quarter" idx="10"/>
          </p:nvPr>
        </p:nvSpPr>
        <p:spPr/>
        <p:txBody>
          <a:bodyPr/>
          <a:lstStyle/>
          <a:p>
            <a:fld id="{34A76D78-5169-4014-AB43-15534FBC8DAE}" type="slidenum">
              <a:rPr lang="en-US" smtClean="0"/>
              <a:pPr/>
              <a:t>22</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66404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a:xfrm>
            <a:off x="1371600" y="228600"/>
            <a:ext cx="7391400" cy="1143000"/>
          </a:xfrm>
        </p:spPr>
        <p:txBody>
          <a:bodyPr/>
          <a:lstStyle/>
          <a:p>
            <a:pPr algn="l"/>
            <a:r>
              <a:rPr lang="en-US" sz="3200" b="1" dirty="0"/>
              <a:t>Potential Goals for Cape Elizabeth in the Next 5-10 Years</a:t>
            </a:r>
          </a:p>
        </p:txBody>
      </p:sp>
      <p:sp>
        <p:nvSpPr>
          <p:cNvPr id="8" name="Rectangle 3"/>
          <p:cNvSpPr txBox="1">
            <a:spLocks noChangeArrowheads="1"/>
          </p:cNvSpPr>
          <p:nvPr/>
        </p:nvSpPr>
        <p:spPr bwMode="auto">
          <a:xfrm>
            <a:off x="1143000" y="1371600"/>
            <a:ext cx="8001000" cy="3657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When respondents to the survey were asked to rate the importance of a series of goals for the Town over the next 5-10 years, a majority claim that it is “very important” to protect farmlands, wetlands/ponds/wooded areas and preserving the Town’s rural character. Just under half (46%) rate school improvements as “very important” and 4-in-10 cite maintaining the current existing tax rate as “very important.”</a:t>
            </a:r>
          </a:p>
          <a:p>
            <a:pPr lvl="1"/>
            <a:r>
              <a:rPr lang="en-US" sz="1600" dirty="0"/>
              <a:t>Women, respondents older than 65 years of age and respondents from the less affluent household income categories (&lt; $100,000 per year) are much more likely to cite the importance of protecting wetlands/ponds/wooded areas.</a:t>
            </a:r>
          </a:p>
          <a:p>
            <a:pPr lvl="1"/>
            <a:r>
              <a:rPr lang="en-US" sz="1600" dirty="0"/>
              <a:t>Not surprisingly, respondents from the lowest household income bracket (&lt; $50,000 per year) are most likely to state that encouraging affordable housing is important.</a:t>
            </a:r>
          </a:p>
          <a:p>
            <a:r>
              <a:rPr lang="en-US" sz="2000" dirty="0"/>
              <a:t>Items of substantially less importance include improving the town center, encouraging affordable housing development, attracting new commercial development and encouraging a variety of housing types.</a:t>
            </a:r>
          </a:p>
          <a:p>
            <a:pPr lvl="1"/>
            <a:r>
              <a:rPr lang="en-US" sz="1600" dirty="0"/>
              <a:t>Notably, fully 4-in-10 respondents view the notion of attracting new commercial development as “not at all important.”</a:t>
            </a:r>
          </a:p>
        </p:txBody>
      </p:sp>
      <p:sp>
        <p:nvSpPr>
          <p:cNvPr id="2" name="Slide Number Placeholder 1"/>
          <p:cNvSpPr>
            <a:spLocks noGrp="1"/>
          </p:cNvSpPr>
          <p:nvPr>
            <p:ph type="sldNum" sz="quarter" idx="10"/>
          </p:nvPr>
        </p:nvSpPr>
        <p:spPr/>
        <p:txBody>
          <a:bodyPr/>
          <a:lstStyle/>
          <a:p>
            <a:fld id="{D0DDA3F2-DEAA-473B-8B98-8DEDFF9FFD7A}" type="slidenum">
              <a:rPr lang="en-US" smtClean="0"/>
              <a:pPr/>
              <a:t>23</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12565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5"/>
          <p:cNvSpPr>
            <a:spLocks noGrp="1"/>
          </p:cNvSpPr>
          <p:nvPr>
            <p:ph type="dt" sz="half" idx="11"/>
          </p:nvPr>
        </p:nvSpPr>
        <p:spPr/>
        <p:txBody>
          <a:bodyPr/>
          <a:lstStyle/>
          <a:p>
            <a:r>
              <a:rPr lang="en-US" dirty="0" smtClean="0"/>
              <a:t>May 2012</a:t>
            </a:r>
            <a:endParaRPr lang="en-US" dirty="0"/>
          </a:p>
        </p:txBody>
      </p:sp>
      <p:sp>
        <p:nvSpPr>
          <p:cNvPr id="131107" name="Text Box 35"/>
          <p:cNvSpPr txBox="1">
            <a:spLocks noChangeArrowheads="1"/>
          </p:cNvSpPr>
          <p:nvPr/>
        </p:nvSpPr>
        <p:spPr bwMode="auto">
          <a:xfrm>
            <a:off x="1219200" y="4648200"/>
            <a:ext cx="3810000"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p:txBody>
      </p:sp>
      <p:sp>
        <p:nvSpPr>
          <p:cNvPr id="11" name="Rectangle 2"/>
          <p:cNvSpPr>
            <a:spLocks noGrp="1" noChangeArrowheads="1"/>
          </p:cNvSpPr>
          <p:nvPr>
            <p:ph type="title"/>
          </p:nvPr>
        </p:nvSpPr>
        <p:spPr>
          <a:xfrm>
            <a:off x="1371600" y="228600"/>
            <a:ext cx="7467600" cy="1143000"/>
          </a:xfrm>
        </p:spPr>
        <p:txBody>
          <a:bodyPr/>
          <a:lstStyle/>
          <a:p>
            <a:pPr algn="l"/>
            <a:r>
              <a:rPr lang="en-US" sz="3200" b="1" dirty="0" smtClean="0"/>
              <a:t>Potential Goals for Cape Elizabeth in the Next 5-10 Years</a:t>
            </a:r>
            <a:endParaRPr lang="en-US" sz="3200" b="1" dirty="0"/>
          </a:p>
        </p:txBody>
      </p:sp>
      <p:sp>
        <p:nvSpPr>
          <p:cNvPr id="12" name="Text Box 4"/>
          <p:cNvSpPr txBox="1">
            <a:spLocks noChangeArrowheads="1"/>
          </p:cNvSpPr>
          <p:nvPr/>
        </p:nvSpPr>
        <p:spPr bwMode="auto">
          <a:xfrm>
            <a:off x="1295400" y="1447800"/>
            <a:ext cx="7696200" cy="72019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pPr>
              <a:lnSpc>
                <a:spcPct val="85000"/>
              </a:lnSpc>
              <a:spcBef>
                <a:spcPct val="50000"/>
              </a:spcBef>
            </a:pPr>
            <a:r>
              <a:rPr lang="en-US" sz="1600" b="1" i="1" dirty="0"/>
              <a:t>I am going to read some potential goals for the Town of Cape Elizabeth over the next 5-10 years. Please rate each of the goals in their importance to you, where 1 means “not at all important” and 5 means “very important.”</a:t>
            </a:r>
          </a:p>
        </p:txBody>
      </p:sp>
      <p:graphicFrame>
        <p:nvGraphicFramePr>
          <p:cNvPr id="13"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39865142"/>
              </p:ext>
            </p:extLst>
          </p:nvPr>
        </p:nvGraphicFramePr>
        <p:xfrm>
          <a:off x="1219200" y="2167997"/>
          <a:ext cx="7467601" cy="4074291"/>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0"/>
          </p:nvPr>
        </p:nvSpPr>
        <p:spPr/>
        <p:txBody>
          <a:bodyPr/>
          <a:lstStyle/>
          <a:p>
            <a:fld id="{34A76D78-5169-4014-AB43-15534FBC8DAE}" type="slidenum">
              <a:rPr lang="en-US" smtClean="0"/>
              <a:pPr/>
              <a:t>24</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158385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7010" name="Text Box 2"/>
          <p:cNvSpPr txBox="1">
            <a:spLocks noChangeArrowheads="1"/>
          </p:cNvSpPr>
          <p:nvPr/>
        </p:nvSpPr>
        <p:spPr bwMode="auto">
          <a:xfrm>
            <a:off x="1485900" y="5257800"/>
            <a:ext cx="6172200" cy="27463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lgn="ctr">
              <a:spcBef>
                <a:spcPct val="50000"/>
              </a:spcBef>
            </a:pPr>
            <a:endParaRPr lang="en-US" sz="1200" dirty="0"/>
          </a:p>
        </p:txBody>
      </p:sp>
      <p:sp>
        <p:nvSpPr>
          <p:cNvPr id="427011" name="Text Box 3"/>
          <p:cNvSpPr txBox="1">
            <a:spLocks noChangeArrowheads="1"/>
          </p:cNvSpPr>
          <p:nvPr/>
        </p:nvSpPr>
        <p:spPr bwMode="auto">
          <a:xfrm>
            <a:off x="762000" y="5943600"/>
            <a:ext cx="8382000" cy="1004888"/>
          </a:xfrm>
          <a:prstGeom prst="rect">
            <a:avLst/>
          </a:prstGeom>
          <a:solidFill>
            <a:schemeClr val="bg1"/>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a:p>
            <a:pPr>
              <a:spcBef>
                <a:spcPct val="50000"/>
              </a:spcBef>
            </a:pPr>
            <a:endParaRPr lang="en-US" sz="2400" dirty="0"/>
          </a:p>
        </p:txBody>
      </p:sp>
      <p:sp>
        <p:nvSpPr>
          <p:cNvPr id="427012" name="Rectangle 4"/>
          <p:cNvSpPr>
            <a:spLocks noChangeArrowheads="1"/>
          </p:cNvSpPr>
          <p:nvPr/>
        </p:nvSpPr>
        <p:spPr bwMode="auto">
          <a:xfrm>
            <a:off x="3114675" y="2767013"/>
            <a:ext cx="9144000" cy="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endParaRPr lang="en-US" dirty="0"/>
          </a:p>
        </p:txBody>
      </p:sp>
      <p:sp>
        <p:nvSpPr>
          <p:cNvPr id="427013" name="Rectangle 5"/>
          <p:cNvSpPr>
            <a:spLocks noGrp="1" noChangeArrowheads="1"/>
          </p:cNvSpPr>
          <p:nvPr>
            <p:ph type="ctrTitle"/>
          </p:nvPr>
        </p:nvSpPr>
        <p:spPr>
          <a:xfrm>
            <a:off x="762000" y="2514600"/>
            <a:ext cx="7772400" cy="1143000"/>
          </a:xfrm>
          <a:noFill/>
          <a:ln/>
        </p:spPr>
        <p:txBody>
          <a:bodyPr/>
          <a:lstStyle/>
          <a:p>
            <a:r>
              <a:rPr lang="en-US" b="1" i="1" dirty="0" smtClean="0">
                <a:cs typeface="Times New Roman" pitchFamily="1" charset="0"/>
              </a:rPr>
              <a:t>Solutions for </a:t>
            </a:r>
            <a:br>
              <a:rPr lang="en-US" b="1" i="1" dirty="0" smtClean="0">
                <a:cs typeface="Times New Roman" pitchFamily="1" charset="0"/>
              </a:rPr>
            </a:br>
            <a:r>
              <a:rPr lang="en-US" b="1" i="1" dirty="0" smtClean="0">
                <a:cs typeface="Times New Roman" pitchFamily="1" charset="0"/>
              </a:rPr>
              <a:t>Preserving Open Space and Funding Town Projects</a:t>
            </a:r>
            <a:endParaRPr lang="en-US" b="1" i="1" dirty="0">
              <a:cs typeface="Times New Roman" pitchFamily="1"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435063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a:xfrm>
            <a:off x="1371600" y="228600"/>
            <a:ext cx="7391400" cy="1143000"/>
          </a:xfrm>
        </p:spPr>
        <p:txBody>
          <a:bodyPr/>
          <a:lstStyle/>
          <a:p>
            <a:pPr algn="l"/>
            <a:r>
              <a:rPr lang="en-US" sz="3200" b="1" dirty="0"/>
              <a:t>Views </a:t>
            </a:r>
            <a:r>
              <a:rPr lang="en-US" sz="3200" b="1" dirty="0" smtClean="0"/>
              <a:t>Toward </a:t>
            </a:r>
            <a:r>
              <a:rPr lang="en-US" sz="3200" b="1" dirty="0"/>
              <a:t>Ways of Preserving </a:t>
            </a:r>
            <a:br>
              <a:rPr lang="en-US" sz="3200" b="1" dirty="0"/>
            </a:br>
            <a:r>
              <a:rPr lang="en-US" sz="3200" b="1" dirty="0"/>
              <a:t>Open Space</a:t>
            </a:r>
          </a:p>
        </p:txBody>
      </p:sp>
      <p:sp>
        <p:nvSpPr>
          <p:cNvPr id="8" name="Rectangle 3"/>
          <p:cNvSpPr txBox="1">
            <a:spLocks noChangeArrowheads="1"/>
          </p:cNvSpPr>
          <p:nvPr/>
        </p:nvSpPr>
        <p:spPr bwMode="auto">
          <a:xfrm>
            <a:off x="1143000" y="1524000"/>
            <a:ext cx="7696200" cy="3657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Overall, about half of the Town residents surveyed agree that in order to preserve open space in Cape Elizabeth, the Town should increase the use of current planning and land use regulations; a quarter are neutral toward this option, while about 1-in-7 disagree.</a:t>
            </a:r>
          </a:p>
          <a:p>
            <a:r>
              <a:rPr lang="en-US" sz="2000" dirty="0"/>
              <a:t>Just over a third of Town respondents (36%) agree that the Town should incrementally increase spending to purchase land and easements, though 3-in-10 disagree with this option for preserving open </a:t>
            </a:r>
            <a:r>
              <a:rPr lang="en-US" sz="2000" dirty="0" smtClean="0"/>
              <a:t>space (and another third are neutral).</a:t>
            </a:r>
            <a:endParaRPr lang="en-US" sz="2000" dirty="0"/>
          </a:p>
        </p:txBody>
      </p:sp>
      <p:sp>
        <p:nvSpPr>
          <p:cNvPr id="2" name="Slide Number Placeholder 1"/>
          <p:cNvSpPr>
            <a:spLocks noGrp="1"/>
          </p:cNvSpPr>
          <p:nvPr>
            <p:ph type="sldNum" sz="quarter" idx="10"/>
          </p:nvPr>
        </p:nvSpPr>
        <p:spPr/>
        <p:txBody>
          <a:bodyPr/>
          <a:lstStyle/>
          <a:p>
            <a:fld id="{D0DDA3F2-DEAA-473B-8B98-8DEDFF9FFD7A}" type="slidenum">
              <a:rPr lang="en-US" smtClean="0"/>
              <a:pPr/>
              <a:t>26</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790315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5"/>
          <p:cNvSpPr>
            <a:spLocks noGrp="1"/>
          </p:cNvSpPr>
          <p:nvPr>
            <p:ph type="dt" sz="half" idx="11"/>
          </p:nvPr>
        </p:nvSpPr>
        <p:spPr/>
        <p:txBody>
          <a:bodyPr/>
          <a:lstStyle/>
          <a:p>
            <a:r>
              <a:rPr lang="en-US" dirty="0" smtClean="0"/>
              <a:t>May 2012</a:t>
            </a:r>
            <a:endParaRPr lang="en-US" dirty="0"/>
          </a:p>
        </p:txBody>
      </p:sp>
      <p:sp>
        <p:nvSpPr>
          <p:cNvPr id="131107" name="Text Box 35"/>
          <p:cNvSpPr txBox="1">
            <a:spLocks noChangeArrowheads="1"/>
          </p:cNvSpPr>
          <p:nvPr/>
        </p:nvSpPr>
        <p:spPr bwMode="auto">
          <a:xfrm>
            <a:off x="1219200" y="4648200"/>
            <a:ext cx="3810000"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p:txBody>
      </p:sp>
      <p:sp>
        <p:nvSpPr>
          <p:cNvPr id="11" name="Rectangle 2"/>
          <p:cNvSpPr>
            <a:spLocks noGrp="1" noChangeArrowheads="1"/>
          </p:cNvSpPr>
          <p:nvPr>
            <p:ph type="title"/>
          </p:nvPr>
        </p:nvSpPr>
        <p:spPr>
          <a:xfrm>
            <a:off x="1371600" y="228600"/>
            <a:ext cx="7467600" cy="1143000"/>
          </a:xfrm>
        </p:spPr>
        <p:txBody>
          <a:bodyPr/>
          <a:lstStyle/>
          <a:p>
            <a:pPr algn="l"/>
            <a:r>
              <a:rPr lang="en-US" sz="3200" b="1" dirty="0" smtClean="0"/>
              <a:t>Views Toward Ways of Preserving </a:t>
            </a:r>
            <a:br>
              <a:rPr lang="en-US" sz="3200" b="1" dirty="0" smtClean="0"/>
            </a:br>
            <a:r>
              <a:rPr lang="en-US" sz="3200" b="1" dirty="0" smtClean="0"/>
              <a:t>Open Space</a:t>
            </a:r>
            <a:endParaRPr lang="en-US" sz="3200" b="1" dirty="0"/>
          </a:p>
        </p:txBody>
      </p:sp>
      <p:sp>
        <p:nvSpPr>
          <p:cNvPr id="12" name="Text Box 4"/>
          <p:cNvSpPr txBox="1">
            <a:spLocks noChangeArrowheads="1"/>
          </p:cNvSpPr>
          <p:nvPr/>
        </p:nvSpPr>
        <p:spPr bwMode="auto">
          <a:xfrm>
            <a:off x="1295400" y="1447800"/>
            <a:ext cx="7696200" cy="83099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r>
              <a:rPr lang="en-US" sz="1600" b="1" i="1" dirty="0"/>
              <a:t>Using a scale of 1-5, with 1 meaning “strongly disagree” and 5 meaning “strongly agree,” please tell me whether you agree or disagree with each of the following statements. In order to preserve open space, the Town of Cape Elizabeth should  . . . </a:t>
            </a:r>
          </a:p>
        </p:txBody>
      </p:sp>
      <p:graphicFrame>
        <p:nvGraphicFramePr>
          <p:cNvPr id="13"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73758592"/>
              </p:ext>
            </p:extLst>
          </p:nvPr>
        </p:nvGraphicFramePr>
        <p:xfrm>
          <a:off x="1219200" y="2514600"/>
          <a:ext cx="7467601" cy="3727688"/>
        </p:xfrm>
        <a:graphic>
          <a:graphicData uri="http://schemas.openxmlformats.org/drawingml/2006/chart">
            <c:chart xmlns:c="http://schemas.openxmlformats.org/drawingml/2006/chart" xmlns:r="http://schemas.openxmlformats.org/officeDocument/2006/relationships" r:id="rId3"/>
          </a:graphicData>
        </a:graphic>
      </p:graphicFrame>
      <p:sp>
        <p:nvSpPr>
          <p:cNvPr id="10" name="AutoShape 36"/>
          <p:cNvSpPr>
            <a:spLocks/>
          </p:cNvSpPr>
          <p:nvPr/>
        </p:nvSpPr>
        <p:spPr bwMode="auto">
          <a:xfrm rot="5400000">
            <a:off x="3657600" y="3279576"/>
            <a:ext cx="457200" cy="1981200"/>
          </a:xfrm>
          <a:prstGeom prst="leftBrace">
            <a:avLst>
              <a:gd name="adj1" fmla="val 26389"/>
              <a:gd name="adj2" fmla="val 50000"/>
            </a:avLst>
          </a:prstGeom>
          <a:noFill/>
          <a:ln w="9525">
            <a:solidFill>
              <a:schemeClr val="tx1"/>
            </a:solidFill>
            <a:round/>
            <a:headEnd/>
            <a:tailEnd/>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p:nvSpPr>
        <p:spPr>
          <a:xfrm>
            <a:off x="3048000" y="3733800"/>
            <a:ext cx="1752600" cy="307777"/>
          </a:xfrm>
          <a:prstGeom prst="rect">
            <a:avLst/>
          </a:prstGeom>
          <a:noFill/>
        </p:spPr>
        <p:txBody>
          <a:bodyPr wrap="square" rtlCol="0">
            <a:spAutoFit/>
          </a:bodyPr>
          <a:lstStyle/>
          <a:p>
            <a:pPr algn="ctr"/>
            <a:r>
              <a:rPr lang="en-US" sz="1400" dirty="0" smtClean="0"/>
              <a:t>NET AGREE: 36%</a:t>
            </a:r>
            <a:endParaRPr lang="en-US" sz="1400" dirty="0"/>
          </a:p>
        </p:txBody>
      </p:sp>
      <p:sp>
        <p:nvSpPr>
          <p:cNvPr id="14" name="AutoShape 36"/>
          <p:cNvSpPr>
            <a:spLocks/>
          </p:cNvSpPr>
          <p:nvPr/>
        </p:nvSpPr>
        <p:spPr bwMode="auto">
          <a:xfrm rot="5400000">
            <a:off x="4093205" y="1393194"/>
            <a:ext cx="457200" cy="2852410"/>
          </a:xfrm>
          <a:prstGeom prst="leftBrace">
            <a:avLst>
              <a:gd name="adj1" fmla="val 26389"/>
              <a:gd name="adj2" fmla="val 50000"/>
            </a:avLst>
          </a:prstGeom>
          <a:noFill/>
          <a:ln w="9525">
            <a:solidFill>
              <a:schemeClr val="tx1"/>
            </a:solidFill>
            <a:round/>
            <a:headEnd/>
            <a:tailEnd/>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anchor="ctr"/>
          <a:lstStyle/>
          <a:p>
            <a:endParaRPr lang="en-US" dirty="0"/>
          </a:p>
        </p:txBody>
      </p:sp>
      <p:sp>
        <p:nvSpPr>
          <p:cNvPr id="15" name="TextBox 14"/>
          <p:cNvSpPr txBox="1"/>
          <p:nvPr/>
        </p:nvSpPr>
        <p:spPr>
          <a:xfrm>
            <a:off x="3429000" y="2283023"/>
            <a:ext cx="1752600" cy="307777"/>
          </a:xfrm>
          <a:prstGeom prst="rect">
            <a:avLst/>
          </a:prstGeom>
          <a:noFill/>
        </p:spPr>
        <p:txBody>
          <a:bodyPr wrap="square" rtlCol="0">
            <a:spAutoFit/>
          </a:bodyPr>
          <a:lstStyle/>
          <a:p>
            <a:pPr algn="ctr"/>
            <a:r>
              <a:rPr lang="en-US" sz="1400" dirty="0" smtClean="0"/>
              <a:t>NET AGREE: 51%</a:t>
            </a:r>
            <a:endParaRPr lang="en-US" sz="1400" dirty="0"/>
          </a:p>
        </p:txBody>
      </p:sp>
      <p:sp>
        <p:nvSpPr>
          <p:cNvPr id="3" name="Slide Number Placeholder 2"/>
          <p:cNvSpPr>
            <a:spLocks noGrp="1"/>
          </p:cNvSpPr>
          <p:nvPr>
            <p:ph type="sldNum" sz="quarter" idx="10"/>
          </p:nvPr>
        </p:nvSpPr>
        <p:spPr/>
        <p:txBody>
          <a:bodyPr/>
          <a:lstStyle/>
          <a:p>
            <a:fld id="{34A76D78-5169-4014-AB43-15534FBC8DAE}" type="slidenum">
              <a:rPr lang="en-US" smtClean="0"/>
              <a:pPr/>
              <a:t>27</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561465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a:xfrm>
            <a:off x="1371600" y="228600"/>
            <a:ext cx="7391400" cy="1143000"/>
          </a:xfrm>
        </p:spPr>
        <p:txBody>
          <a:bodyPr/>
          <a:lstStyle/>
          <a:p>
            <a:pPr algn="l"/>
            <a:r>
              <a:rPr lang="en-US" sz="3200" b="1" dirty="0"/>
              <a:t>Funding of Town Projects</a:t>
            </a:r>
          </a:p>
        </p:txBody>
      </p:sp>
      <p:sp>
        <p:nvSpPr>
          <p:cNvPr id="8" name="Rectangle 3"/>
          <p:cNvSpPr txBox="1">
            <a:spLocks noChangeArrowheads="1"/>
          </p:cNvSpPr>
          <p:nvPr/>
        </p:nvSpPr>
        <p:spPr bwMode="auto">
          <a:xfrm>
            <a:off x="1143000" y="1524000"/>
            <a:ext cx="7696200" cy="3657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In order to fund some different town projects, respondents to the survey were asked whether the Town should either move existing dollars from another part of the budget to fund the project, or whether the Town should increase taxes for funding.</a:t>
            </a:r>
          </a:p>
          <a:p>
            <a:r>
              <a:rPr lang="en-US" sz="2000" dirty="0"/>
              <a:t>Across all of the projects mentioned on the survey, fewer than half felt that either moving existing dollars or increasing taxes should be considered. </a:t>
            </a:r>
            <a:endParaRPr lang="en-US" sz="2000" dirty="0" smtClean="0"/>
          </a:p>
          <a:p>
            <a:r>
              <a:rPr lang="en-US" sz="2000" dirty="0" smtClean="0"/>
              <a:t>Respondents </a:t>
            </a:r>
            <a:r>
              <a:rPr lang="en-US" sz="2000" dirty="0"/>
              <a:t>were more likely </a:t>
            </a:r>
            <a:r>
              <a:rPr lang="en-US" sz="2000" dirty="0" smtClean="0"/>
              <a:t>to support </a:t>
            </a:r>
            <a:r>
              <a:rPr lang="en-US" sz="2000" dirty="0"/>
              <a:t>moving existing dollars rather than increase taxes, with about 4-in-10 suggesting that moving dollars to support farmland protection, street/road improvements, protection of wildlife habitat and preserving open space is appropriate. </a:t>
            </a:r>
            <a:endParaRPr lang="en-US" sz="2000" dirty="0" smtClean="0"/>
          </a:p>
          <a:p>
            <a:pPr lvl="1"/>
            <a:r>
              <a:rPr lang="en-US" sz="1600" dirty="0" smtClean="0"/>
              <a:t>Only </a:t>
            </a:r>
            <a:r>
              <a:rPr lang="en-US" sz="1600" dirty="0"/>
              <a:t>about 3-in-10 respondents are supportive </a:t>
            </a:r>
            <a:r>
              <a:rPr lang="en-US" sz="1600" dirty="0" smtClean="0"/>
              <a:t>of </a:t>
            </a:r>
            <a:r>
              <a:rPr lang="en-US" sz="1600" dirty="0"/>
              <a:t>raising taxes for any of the Town projects.</a:t>
            </a:r>
          </a:p>
          <a:p>
            <a:endParaRPr lang="en-US" sz="2000" dirty="0"/>
          </a:p>
        </p:txBody>
      </p:sp>
      <p:sp>
        <p:nvSpPr>
          <p:cNvPr id="2" name="Slide Number Placeholder 1"/>
          <p:cNvSpPr>
            <a:spLocks noGrp="1"/>
          </p:cNvSpPr>
          <p:nvPr>
            <p:ph type="sldNum" sz="quarter" idx="10"/>
          </p:nvPr>
        </p:nvSpPr>
        <p:spPr/>
        <p:txBody>
          <a:bodyPr/>
          <a:lstStyle/>
          <a:p>
            <a:fld id="{D0DDA3F2-DEAA-473B-8B98-8DEDFF9FFD7A}" type="slidenum">
              <a:rPr lang="en-US" smtClean="0"/>
              <a:pPr/>
              <a:t>28</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81108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5"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00374309"/>
              </p:ext>
            </p:extLst>
          </p:nvPr>
        </p:nvGraphicFramePr>
        <p:xfrm>
          <a:off x="3810000" y="2189364"/>
          <a:ext cx="3733801" cy="4074291"/>
        </p:xfrm>
        <a:graphic>
          <a:graphicData uri="http://schemas.openxmlformats.org/drawingml/2006/chart">
            <c:chart xmlns:c="http://schemas.openxmlformats.org/drawingml/2006/chart" xmlns:r="http://schemas.openxmlformats.org/officeDocument/2006/relationships" r:id="rId3"/>
          </a:graphicData>
        </a:graphic>
      </p:graphicFrame>
      <p:sp>
        <p:nvSpPr>
          <p:cNvPr id="9" name="Date Placeholder 5"/>
          <p:cNvSpPr>
            <a:spLocks noGrp="1"/>
          </p:cNvSpPr>
          <p:nvPr>
            <p:ph type="dt" sz="half" idx="11"/>
          </p:nvPr>
        </p:nvSpPr>
        <p:spPr/>
        <p:txBody>
          <a:bodyPr/>
          <a:lstStyle/>
          <a:p>
            <a:r>
              <a:rPr lang="en-US" dirty="0" smtClean="0"/>
              <a:t>May 2012</a:t>
            </a:r>
            <a:endParaRPr lang="en-US" dirty="0"/>
          </a:p>
        </p:txBody>
      </p:sp>
      <p:sp>
        <p:nvSpPr>
          <p:cNvPr id="131107" name="Text Box 35"/>
          <p:cNvSpPr txBox="1">
            <a:spLocks noChangeArrowheads="1"/>
          </p:cNvSpPr>
          <p:nvPr/>
        </p:nvSpPr>
        <p:spPr bwMode="auto">
          <a:xfrm>
            <a:off x="1219200" y="4648200"/>
            <a:ext cx="3810000" cy="4572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p:txBody>
      </p:sp>
      <p:sp>
        <p:nvSpPr>
          <p:cNvPr id="11" name="Rectangle 2"/>
          <p:cNvSpPr>
            <a:spLocks noGrp="1" noChangeArrowheads="1"/>
          </p:cNvSpPr>
          <p:nvPr>
            <p:ph type="title"/>
          </p:nvPr>
        </p:nvSpPr>
        <p:spPr>
          <a:xfrm>
            <a:off x="1371600" y="228600"/>
            <a:ext cx="7467600" cy="1143000"/>
          </a:xfrm>
        </p:spPr>
        <p:txBody>
          <a:bodyPr/>
          <a:lstStyle/>
          <a:p>
            <a:pPr algn="l"/>
            <a:r>
              <a:rPr lang="en-US" sz="3200" b="1" dirty="0" smtClean="0"/>
              <a:t>Funding of Town Projects</a:t>
            </a:r>
            <a:endParaRPr lang="en-US" sz="3200" b="1" dirty="0"/>
          </a:p>
        </p:txBody>
      </p:sp>
      <p:sp>
        <p:nvSpPr>
          <p:cNvPr id="12" name="Text Box 4"/>
          <p:cNvSpPr txBox="1">
            <a:spLocks noChangeArrowheads="1"/>
          </p:cNvSpPr>
          <p:nvPr/>
        </p:nvSpPr>
        <p:spPr bwMode="auto">
          <a:xfrm>
            <a:off x="1295400" y="1447800"/>
            <a:ext cx="7696200" cy="338554"/>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r>
              <a:rPr lang="en-US" sz="1600" b="1" i="1" dirty="0" smtClean="0"/>
              <a:t>Should the Town consider . . .</a:t>
            </a:r>
            <a:endParaRPr lang="en-US" sz="1600" b="1" i="1" dirty="0"/>
          </a:p>
        </p:txBody>
      </p:sp>
      <p:graphicFrame>
        <p:nvGraphicFramePr>
          <p:cNvPr id="13"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10486433"/>
              </p:ext>
            </p:extLst>
          </p:nvPr>
        </p:nvGraphicFramePr>
        <p:xfrm>
          <a:off x="1469172" y="2189364"/>
          <a:ext cx="3733801" cy="4074291"/>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Box 4"/>
          <p:cNvSpPr txBox="1">
            <a:spLocks noChangeArrowheads="1"/>
          </p:cNvSpPr>
          <p:nvPr/>
        </p:nvSpPr>
        <p:spPr bwMode="auto">
          <a:xfrm>
            <a:off x="2438400" y="1774686"/>
            <a:ext cx="2823117" cy="52322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r>
              <a:rPr lang="en-US" sz="1400" b="1" i="1" dirty="0" smtClean="0"/>
              <a:t>. . . moving existing dollars from another part of the budget to fund:</a:t>
            </a:r>
            <a:endParaRPr lang="en-US" sz="1400" b="1" i="1" dirty="0"/>
          </a:p>
        </p:txBody>
      </p:sp>
      <p:sp>
        <p:nvSpPr>
          <p:cNvPr id="14" name="Text Box 4"/>
          <p:cNvSpPr txBox="1">
            <a:spLocks noChangeArrowheads="1"/>
          </p:cNvSpPr>
          <p:nvPr/>
        </p:nvSpPr>
        <p:spPr bwMode="auto">
          <a:xfrm>
            <a:off x="5486400" y="1882407"/>
            <a:ext cx="2823117" cy="30777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r>
              <a:rPr lang="en-US" sz="1400" b="1" i="1" dirty="0" smtClean="0"/>
              <a:t>. . . increasing taxes for:</a:t>
            </a:r>
            <a:endParaRPr lang="en-US" sz="1400" b="1" i="1" dirty="0"/>
          </a:p>
        </p:txBody>
      </p:sp>
      <p:sp>
        <p:nvSpPr>
          <p:cNvPr id="2" name="Slide Number Placeholder 1"/>
          <p:cNvSpPr>
            <a:spLocks noGrp="1"/>
          </p:cNvSpPr>
          <p:nvPr>
            <p:ph type="sldNum" sz="quarter" idx="10"/>
          </p:nvPr>
        </p:nvSpPr>
        <p:spPr/>
        <p:txBody>
          <a:bodyPr/>
          <a:lstStyle/>
          <a:p>
            <a:fld id="{34A76D78-5169-4014-AB43-15534FBC8DAE}" type="slidenum">
              <a:rPr lang="en-US" smtClean="0"/>
              <a:pPr/>
              <a:t>29</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7285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US" dirty="0" smtClean="0"/>
              <a:t>May 2012</a:t>
            </a:r>
            <a:endParaRPr lang="en-US" dirty="0"/>
          </a:p>
        </p:txBody>
      </p:sp>
      <p:sp>
        <p:nvSpPr>
          <p:cNvPr id="292866" name="Rectangle 2"/>
          <p:cNvSpPr>
            <a:spLocks noGrp="1" noChangeArrowheads="1"/>
          </p:cNvSpPr>
          <p:nvPr>
            <p:ph type="title"/>
          </p:nvPr>
        </p:nvSpPr>
        <p:spPr/>
        <p:txBody>
          <a:bodyPr/>
          <a:lstStyle/>
          <a:p>
            <a:pPr algn="l"/>
            <a:r>
              <a:rPr lang="en-US" sz="3200" b="1" dirty="0"/>
              <a:t>Background</a:t>
            </a:r>
          </a:p>
        </p:txBody>
      </p:sp>
      <p:sp>
        <p:nvSpPr>
          <p:cNvPr id="292867" name="Rectangle 3"/>
          <p:cNvSpPr>
            <a:spLocks noGrp="1" noChangeArrowheads="1"/>
          </p:cNvSpPr>
          <p:nvPr>
            <p:ph type="body" idx="1"/>
          </p:nvPr>
        </p:nvSpPr>
        <p:spPr>
          <a:xfrm>
            <a:off x="1143000" y="1524000"/>
            <a:ext cx="7391400" cy="4648200"/>
          </a:xfrm>
          <a:noFill/>
          <a:ln/>
        </p:spPr>
        <p:txBody>
          <a:bodyPr/>
          <a:lstStyle/>
          <a:p>
            <a:r>
              <a:rPr lang="en-US" sz="1800" dirty="0" smtClean="0"/>
              <a:t>The Future Open Space Planning Committee of the Town of Cape Elizabeth was charged with assessing the attitudes, preferences and perspectives of the citizenry regarding open space issues and priorities.  As a component of this effort, the FOSP Committee retained Critical Insights to conduct a benchmark population-based research effort regarding open space planning issues. </a:t>
            </a:r>
          </a:p>
          <a:p>
            <a:r>
              <a:rPr lang="en-US" sz="1800" dirty="0" smtClean="0"/>
              <a:t>The </a:t>
            </a:r>
            <a:r>
              <a:rPr lang="en-US" sz="1800" dirty="0"/>
              <a:t>overall goal of </a:t>
            </a:r>
            <a:r>
              <a:rPr lang="en-US" sz="1800" dirty="0" smtClean="0"/>
              <a:t>this research </a:t>
            </a:r>
            <a:r>
              <a:rPr lang="en-US" sz="1800" dirty="0"/>
              <a:t>effort </a:t>
            </a:r>
            <a:r>
              <a:rPr lang="en-US" sz="1800" dirty="0" smtClean="0"/>
              <a:t>was </a:t>
            </a:r>
            <a:r>
              <a:rPr lang="en-US" sz="1800" dirty="0"/>
              <a:t>to assess the </a:t>
            </a:r>
            <a:r>
              <a:rPr lang="en-US" sz="1800" dirty="0" smtClean="0"/>
              <a:t>attitudes </a:t>
            </a:r>
            <a:r>
              <a:rPr lang="en-US" sz="1800" dirty="0"/>
              <a:t>and perspectives of a representative group of citizens regarding open space planning issues, as well as to gauge their preferences and priorities regarding open space funding mechanisms.  </a:t>
            </a:r>
            <a:endParaRPr lang="en-US" sz="1800" dirty="0" smtClean="0"/>
          </a:p>
          <a:p>
            <a:r>
              <a:rPr lang="en-US" sz="1800" dirty="0" smtClean="0"/>
              <a:t>It </a:t>
            </a:r>
            <a:r>
              <a:rPr lang="en-US" sz="1800" dirty="0"/>
              <a:t>is of particular relevance that </a:t>
            </a:r>
            <a:r>
              <a:rPr lang="en-US" sz="1800" dirty="0" smtClean="0"/>
              <a:t>this effort yields </a:t>
            </a:r>
            <a:r>
              <a:rPr lang="en-US" sz="1800" dirty="0"/>
              <a:t>a profile of these priorities, demands and expectations that is statistically projectable to the citizenry as a whole, in that results will be used to guide decision-making by the Town’s FOSP Committee and associated governing entities.  </a:t>
            </a:r>
            <a:endParaRPr lang="en-US" sz="1800" dirty="0" smtClean="0"/>
          </a:p>
        </p:txBody>
      </p:sp>
      <p:sp>
        <p:nvSpPr>
          <p:cNvPr id="2" name="Slide Number Placeholder 1"/>
          <p:cNvSpPr>
            <a:spLocks noGrp="1"/>
          </p:cNvSpPr>
          <p:nvPr>
            <p:ph type="sldNum" sz="quarter" idx="10"/>
          </p:nvPr>
        </p:nvSpPr>
        <p:spPr/>
        <p:txBody>
          <a:bodyPr/>
          <a:lstStyle/>
          <a:p>
            <a:fld id="{D0DDA3F2-DEAA-473B-8B98-8DEDFF9FFD7A}" type="slidenum">
              <a:rPr lang="en-US" smtClean="0"/>
              <a:pPr/>
              <a:t>3</a:t>
            </a:fld>
            <a:endParaRPr lang="en-US" b="1" dirty="0">
              <a:latin typeface="+mn-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a:xfrm>
            <a:off x="1371600" y="228600"/>
            <a:ext cx="7391400" cy="1143000"/>
          </a:xfrm>
        </p:spPr>
        <p:txBody>
          <a:bodyPr/>
          <a:lstStyle/>
          <a:p>
            <a:pPr algn="l"/>
            <a:r>
              <a:rPr lang="en-US" sz="3200" b="1" dirty="0"/>
              <a:t>Support for Increased Spending to Preserve Open Space</a:t>
            </a:r>
          </a:p>
        </p:txBody>
      </p:sp>
      <p:sp>
        <p:nvSpPr>
          <p:cNvPr id="8" name="Rectangle 3"/>
          <p:cNvSpPr txBox="1">
            <a:spLocks noChangeArrowheads="1"/>
          </p:cNvSpPr>
          <p:nvPr/>
        </p:nvSpPr>
        <p:spPr bwMode="auto">
          <a:xfrm>
            <a:off x="1143000" y="1524000"/>
            <a:ext cx="7696200" cy="3657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Town residents who participated in the survey were asked whether they would be supportive of an incremental property tax increase in order to preserve more open space in the Town and if so, how much of an increase </a:t>
            </a:r>
            <a:r>
              <a:rPr lang="en-US" sz="2000" dirty="0" smtClean="0"/>
              <a:t>they would be </a:t>
            </a:r>
            <a:r>
              <a:rPr lang="en-US" sz="2000" dirty="0"/>
              <a:t>likely to support.</a:t>
            </a:r>
          </a:p>
          <a:p>
            <a:r>
              <a:rPr lang="en-US" sz="2000" dirty="0"/>
              <a:t>Notably, about a third of respondents said that they would be supportive of an incremental property tax increase of $1 per month, or $12 annually. </a:t>
            </a:r>
          </a:p>
          <a:p>
            <a:r>
              <a:rPr lang="en-US" sz="2000" dirty="0"/>
              <a:t>It is also worth considering that among the subset of residents who are willing to support an incremental increase in property taxes (which is most likely to be comprised of respondents between 45 and 64 years of age, women and those with a grad school level education), a majority are willing to pay up to $8 per month or $96 annually (which represents about 1-in-5 residents surveyed overall). </a:t>
            </a:r>
          </a:p>
        </p:txBody>
      </p:sp>
      <p:sp>
        <p:nvSpPr>
          <p:cNvPr id="2" name="Slide Number Placeholder 1"/>
          <p:cNvSpPr>
            <a:spLocks noGrp="1"/>
          </p:cNvSpPr>
          <p:nvPr>
            <p:ph type="sldNum" sz="quarter" idx="10"/>
          </p:nvPr>
        </p:nvSpPr>
        <p:spPr/>
        <p:txBody>
          <a:bodyPr/>
          <a:lstStyle/>
          <a:p>
            <a:fld id="{D0DDA3F2-DEAA-473B-8B98-8DEDFF9FFD7A}" type="slidenum">
              <a:rPr lang="en-US" smtClean="0"/>
              <a:pPr/>
              <a:t>30</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886775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5"/>
          <p:cNvSpPr>
            <a:spLocks noGrp="1"/>
          </p:cNvSpPr>
          <p:nvPr>
            <p:ph type="dt" sz="half" idx="11"/>
          </p:nvPr>
        </p:nvSpPr>
        <p:spPr/>
        <p:txBody>
          <a:bodyPr/>
          <a:lstStyle/>
          <a:p>
            <a:r>
              <a:rPr lang="en-US" dirty="0" smtClean="0"/>
              <a:t>May 2012</a:t>
            </a:r>
            <a:endParaRPr lang="en-US" dirty="0"/>
          </a:p>
        </p:txBody>
      </p:sp>
      <p:sp>
        <p:nvSpPr>
          <p:cNvPr id="11" name="Rectangle 2"/>
          <p:cNvSpPr>
            <a:spLocks noGrp="1" noChangeArrowheads="1"/>
          </p:cNvSpPr>
          <p:nvPr>
            <p:ph type="title"/>
          </p:nvPr>
        </p:nvSpPr>
        <p:spPr>
          <a:xfrm>
            <a:off x="1371600" y="228600"/>
            <a:ext cx="7467600" cy="1143000"/>
          </a:xfrm>
        </p:spPr>
        <p:txBody>
          <a:bodyPr/>
          <a:lstStyle/>
          <a:p>
            <a:pPr algn="l"/>
            <a:r>
              <a:rPr lang="en-US" sz="3200" b="1" dirty="0" smtClean="0"/>
              <a:t>Support for Increased Spending to Preserve Open Space</a:t>
            </a:r>
            <a:endParaRPr lang="en-US" sz="3200" b="1" dirty="0"/>
          </a:p>
        </p:txBody>
      </p:sp>
      <p:sp>
        <p:nvSpPr>
          <p:cNvPr id="12" name="Text Box 4"/>
          <p:cNvSpPr txBox="1">
            <a:spLocks noChangeArrowheads="1"/>
          </p:cNvSpPr>
          <p:nvPr/>
        </p:nvSpPr>
        <p:spPr bwMode="auto">
          <a:xfrm>
            <a:off x="1295400" y="1447800"/>
            <a:ext cx="7696200" cy="30777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a:spAutoFit/>
          </a:bodyPr>
          <a:lstStyle/>
          <a:p>
            <a:r>
              <a:rPr lang="en-US" sz="1400" b="1" i="1" dirty="0" smtClean="0"/>
              <a:t>In order to preserve more open space in Cape Elizabeth, would you be supportive of . . .</a:t>
            </a:r>
            <a:endParaRPr lang="en-US" sz="1400" b="1" i="1" dirty="0"/>
          </a:p>
        </p:txBody>
      </p:sp>
      <p:graphicFrame>
        <p:nvGraphicFramePr>
          <p:cNvPr id="13"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25871964"/>
              </p:ext>
            </p:extLst>
          </p:nvPr>
        </p:nvGraphicFramePr>
        <p:xfrm>
          <a:off x="685800" y="1755577"/>
          <a:ext cx="4873083" cy="990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3054680"/>
              </p:ext>
            </p:extLst>
          </p:nvPr>
        </p:nvGraphicFramePr>
        <p:xfrm>
          <a:off x="1524000" y="2667000"/>
          <a:ext cx="4873083" cy="990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56579743"/>
              </p:ext>
            </p:extLst>
          </p:nvPr>
        </p:nvGraphicFramePr>
        <p:xfrm>
          <a:off x="2057400" y="3505200"/>
          <a:ext cx="4873083" cy="99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04264758"/>
              </p:ext>
            </p:extLst>
          </p:nvPr>
        </p:nvGraphicFramePr>
        <p:xfrm>
          <a:off x="2973658" y="4267200"/>
          <a:ext cx="4873083" cy="990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Object 48"/>
          <p:cNvGraphicFramePr>
            <a:graphicFrameLocks noGrp="1" noChangeAspect="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88082290"/>
              </p:ext>
            </p:extLst>
          </p:nvPr>
        </p:nvGraphicFramePr>
        <p:xfrm>
          <a:off x="3657600" y="5122127"/>
          <a:ext cx="4873083" cy="990600"/>
        </p:xfrm>
        <a:graphic>
          <a:graphicData uri="http://schemas.openxmlformats.org/drawingml/2006/chart">
            <c:chart xmlns:c="http://schemas.openxmlformats.org/drawingml/2006/chart" xmlns:r="http://schemas.openxmlformats.org/officeDocument/2006/relationships" r:id="rId7"/>
          </a:graphicData>
        </a:graphic>
      </p:graphicFrame>
      <p:sp>
        <p:nvSpPr>
          <p:cNvPr id="4" name="Down Arrow 3"/>
          <p:cNvSpPr/>
          <p:nvPr/>
        </p:nvSpPr>
        <p:spPr bwMode="auto">
          <a:xfrm>
            <a:off x="5410200" y="4038600"/>
            <a:ext cx="304800" cy="304800"/>
          </a:xfrm>
          <a:prstGeom prst="down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 charset="0"/>
            </a:endParaRPr>
          </a:p>
        </p:txBody>
      </p:sp>
      <p:sp>
        <p:nvSpPr>
          <p:cNvPr id="23" name="Down Arrow 22"/>
          <p:cNvSpPr/>
          <p:nvPr/>
        </p:nvSpPr>
        <p:spPr bwMode="auto">
          <a:xfrm>
            <a:off x="6324600" y="4800600"/>
            <a:ext cx="304800" cy="304800"/>
          </a:xfrm>
          <a:prstGeom prst="down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 charset="0"/>
            </a:endParaRPr>
          </a:p>
        </p:txBody>
      </p:sp>
      <p:sp>
        <p:nvSpPr>
          <p:cNvPr id="24" name="Down Arrow 23"/>
          <p:cNvSpPr/>
          <p:nvPr/>
        </p:nvSpPr>
        <p:spPr bwMode="auto">
          <a:xfrm>
            <a:off x="4724400" y="2286000"/>
            <a:ext cx="304800" cy="304800"/>
          </a:xfrm>
          <a:prstGeom prst="down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 charset="0"/>
            </a:endParaRPr>
          </a:p>
        </p:txBody>
      </p:sp>
      <p:sp>
        <p:nvSpPr>
          <p:cNvPr id="6" name="TextBox 5"/>
          <p:cNvSpPr txBox="1"/>
          <p:nvPr/>
        </p:nvSpPr>
        <p:spPr>
          <a:xfrm>
            <a:off x="8001000" y="1447800"/>
            <a:ext cx="1066800" cy="461665"/>
          </a:xfrm>
          <a:prstGeom prst="rect">
            <a:avLst/>
          </a:prstGeom>
          <a:noFill/>
        </p:spPr>
        <p:txBody>
          <a:bodyPr wrap="square" rtlCol="0">
            <a:spAutoFit/>
          </a:bodyPr>
          <a:lstStyle/>
          <a:p>
            <a:pPr algn="ctr"/>
            <a:r>
              <a:rPr lang="en-US" sz="1200" b="1" dirty="0" smtClean="0"/>
              <a:t>% of all respondents</a:t>
            </a:r>
            <a:endParaRPr lang="en-US" sz="1200" b="1" dirty="0"/>
          </a:p>
        </p:txBody>
      </p:sp>
      <p:cxnSp>
        <p:nvCxnSpPr>
          <p:cNvPr id="26" name="Straight Connector 25"/>
          <p:cNvCxnSpPr/>
          <p:nvPr/>
        </p:nvCxnSpPr>
        <p:spPr bwMode="auto">
          <a:xfrm>
            <a:off x="8077200" y="1909465"/>
            <a:ext cx="914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cxnSp>
      <p:sp>
        <p:nvSpPr>
          <p:cNvPr id="28" name="Down Arrow 27"/>
          <p:cNvSpPr/>
          <p:nvPr/>
        </p:nvSpPr>
        <p:spPr bwMode="auto">
          <a:xfrm>
            <a:off x="4648200" y="3200400"/>
            <a:ext cx="304800" cy="304800"/>
          </a:xfrm>
          <a:prstGeom prst="downArrow">
            <a:avLst/>
          </a:prstGeom>
          <a:solidFill>
            <a:srgbClr val="92D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 charset="0"/>
            </a:endParaRPr>
          </a:p>
        </p:txBody>
      </p:sp>
      <p:sp>
        <p:nvSpPr>
          <p:cNvPr id="27" name="TextBox 26"/>
          <p:cNvSpPr txBox="1"/>
          <p:nvPr/>
        </p:nvSpPr>
        <p:spPr>
          <a:xfrm>
            <a:off x="8145037" y="3733799"/>
            <a:ext cx="990600" cy="276999"/>
          </a:xfrm>
          <a:prstGeom prst="rect">
            <a:avLst/>
          </a:prstGeom>
          <a:noFill/>
        </p:spPr>
        <p:txBody>
          <a:bodyPr wrap="square" rtlCol="0">
            <a:spAutoFit/>
          </a:bodyPr>
          <a:lstStyle/>
          <a:p>
            <a:pPr algn="ctr"/>
            <a:r>
              <a:rPr lang="en-US" sz="1200" dirty="0" smtClean="0"/>
              <a:t>27%</a:t>
            </a:r>
            <a:endParaRPr lang="en-US" sz="1200" dirty="0"/>
          </a:p>
        </p:txBody>
      </p:sp>
      <p:sp>
        <p:nvSpPr>
          <p:cNvPr id="30" name="TextBox 29"/>
          <p:cNvSpPr txBox="1"/>
          <p:nvPr/>
        </p:nvSpPr>
        <p:spPr>
          <a:xfrm>
            <a:off x="8115300" y="4523601"/>
            <a:ext cx="990600" cy="276999"/>
          </a:xfrm>
          <a:prstGeom prst="rect">
            <a:avLst/>
          </a:prstGeom>
          <a:noFill/>
        </p:spPr>
        <p:txBody>
          <a:bodyPr wrap="square" rtlCol="0">
            <a:spAutoFit/>
          </a:bodyPr>
          <a:lstStyle/>
          <a:p>
            <a:pPr algn="ctr"/>
            <a:r>
              <a:rPr lang="en-US" sz="1200" dirty="0" smtClean="0"/>
              <a:t>23%</a:t>
            </a:r>
            <a:endParaRPr lang="en-US" sz="1200" dirty="0"/>
          </a:p>
        </p:txBody>
      </p:sp>
      <p:sp>
        <p:nvSpPr>
          <p:cNvPr id="31" name="TextBox 30"/>
          <p:cNvSpPr txBox="1"/>
          <p:nvPr/>
        </p:nvSpPr>
        <p:spPr>
          <a:xfrm>
            <a:off x="8115300" y="5361801"/>
            <a:ext cx="990600" cy="276999"/>
          </a:xfrm>
          <a:prstGeom prst="rect">
            <a:avLst/>
          </a:prstGeom>
          <a:noFill/>
        </p:spPr>
        <p:txBody>
          <a:bodyPr wrap="square" rtlCol="0">
            <a:spAutoFit/>
          </a:bodyPr>
          <a:lstStyle/>
          <a:p>
            <a:pPr algn="ctr"/>
            <a:r>
              <a:rPr lang="en-US" sz="1200" dirty="0" smtClean="0"/>
              <a:t>18%</a:t>
            </a:r>
            <a:endParaRPr lang="en-US" sz="1200" dirty="0"/>
          </a:p>
        </p:txBody>
      </p:sp>
      <p:sp>
        <p:nvSpPr>
          <p:cNvPr id="32" name="TextBox 31"/>
          <p:cNvSpPr txBox="1"/>
          <p:nvPr/>
        </p:nvSpPr>
        <p:spPr>
          <a:xfrm>
            <a:off x="8153400" y="2009001"/>
            <a:ext cx="990600" cy="276999"/>
          </a:xfrm>
          <a:prstGeom prst="rect">
            <a:avLst/>
          </a:prstGeom>
          <a:noFill/>
        </p:spPr>
        <p:txBody>
          <a:bodyPr wrap="square" rtlCol="0">
            <a:spAutoFit/>
          </a:bodyPr>
          <a:lstStyle/>
          <a:p>
            <a:pPr algn="ctr"/>
            <a:r>
              <a:rPr lang="en-US" sz="1200" dirty="0" smtClean="0"/>
              <a:t>32%</a:t>
            </a:r>
            <a:endParaRPr lang="en-US" sz="1200" dirty="0"/>
          </a:p>
        </p:txBody>
      </p:sp>
      <p:sp>
        <p:nvSpPr>
          <p:cNvPr id="34" name="TextBox 33"/>
          <p:cNvSpPr txBox="1"/>
          <p:nvPr/>
        </p:nvSpPr>
        <p:spPr>
          <a:xfrm>
            <a:off x="8145037" y="2923401"/>
            <a:ext cx="990600" cy="276999"/>
          </a:xfrm>
          <a:prstGeom prst="rect">
            <a:avLst/>
          </a:prstGeom>
          <a:noFill/>
        </p:spPr>
        <p:txBody>
          <a:bodyPr wrap="square" rtlCol="0">
            <a:spAutoFit/>
          </a:bodyPr>
          <a:lstStyle/>
          <a:p>
            <a:pPr algn="ctr"/>
            <a:r>
              <a:rPr lang="en-US" sz="1200" dirty="0" smtClean="0"/>
              <a:t>32%</a:t>
            </a:r>
            <a:endParaRPr lang="en-US" sz="1200" dirty="0"/>
          </a:p>
        </p:txBody>
      </p:sp>
      <p:sp>
        <p:nvSpPr>
          <p:cNvPr id="2" name="Slide Number Placeholder 1"/>
          <p:cNvSpPr>
            <a:spLocks noGrp="1"/>
          </p:cNvSpPr>
          <p:nvPr>
            <p:ph type="sldNum" sz="quarter" idx="10"/>
          </p:nvPr>
        </p:nvSpPr>
        <p:spPr/>
        <p:txBody>
          <a:bodyPr/>
          <a:lstStyle/>
          <a:p>
            <a:fld id="{34A76D78-5169-4014-AB43-15534FBC8DAE}" type="slidenum">
              <a:rPr lang="en-US" smtClean="0"/>
              <a:pPr/>
              <a:t>31</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20685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82" name="Rectangle 2"/>
          <p:cNvSpPr>
            <a:spLocks noGrp="1" noChangeArrowheads="1"/>
          </p:cNvSpPr>
          <p:nvPr>
            <p:ph type="ctrTitle"/>
          </p:nvPr>
        </p:nvSpPr>
        <p:spPr>
          <a:xfrm>
            <a:off x="1066800" y="2057400"/>
            <a:ext cx="7772400" cy="1143000"/>
          </a:xfrm>
        </p:spPr>
        <p:txBody>
          <a:bodyPr/>
          <a:lstStyle/>
          <a:p>
            <a:r>
              <a:rPr lang="en-US" b="1" i="1" dirty="0"/>
              <a:t>Respondent Profile</a:t>
            </a:r>
          </a:p>
        </p:txBody>
      </p:sp>
      <p:sp>
        <p:nvSpPr>
          <p:cNvPr id="225284" name="Text Box 4"/>
          <p:cNvSpPr txBox="1">
            <a:spLocks noChangeArrowheads="1"/>
          </p:cNvSpPr>
          <p:nvPr/>
        </p:nvSpPr>
        <p:spPr bwMode="auto">
          <a:xfrm>
            <a:off x="762000" y="5861050"/>
            <a:ext cx="8382000" cy="1004888"/>
          </a:xfrm>
          <a:prstGeom prst="rect">
            <a:avLst/>
          </a:prstGeom>
          <a:solidFill>
            <a:schemeClr val="bg1"/>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a:p>
            <a:pPr>
              <a:spcBef>
                <a:spcPct val="50000"/>
              </a:spcBef>
            </a:pP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5"/>
          <p:cNvSpPr>
            <a:spLocks noGrp="1"/>
          </p:cNvSpPr>
          <p:nvPr>
            <p:ph type="dt" sz="half" idx="11"/>
          </p:nvPr>
        </p:nvSpPr>
        <p:spPr/>
        <p:txBody>
          <a:bodyPr/>
          <a:lstStyle/>
          <a:p>
            <a:r>
              <a:rPr lang="en-US" dirty="0" smtClean="0"/>
              <a:t>May 2012</a:t>
            </a:r>
            <a:endParaRPr lang="en-US" dirty="0"/>
          </a:p>
        </p:txBody>
      </p:sp>
      <p:sp>
        <p:nvSpPr>
          <p:cNvPr id="498690" name="Rectangle 2"/>
          <p:cNvSpPr>
            <a:spLocks noGrp="1" noChangeArrowheads="1"/>
          </p:cNvSpPr>
          <p:nvPr>
            <p:ph type="title"/>
          </p:nvPr>
        </p:nvSpPr>
        <p:spPr>
          <a:xfrm>
            <a:off x="1219200" y="304800"/>
            <a:ext cx="7696200" cy="1143000"/>
          </a:xfrm>
        </p:spPr>
        <p:txBody>
          <a:bodyPr/>
          <a:lstStyle/>
          <a:p>
            <a:pPr algn="l"/>
            <a:r>
              <a:rPr lang="en-US" sz="3200" b="1" dirty="0"/>
              <a:t>Gender </a:t>
            </a:r>
          </a:p>
        </p:txBody>
      </p:sp>
      <p:graphicFrame>
        <p:nvGraphicFramePr>
          <p:cNvPr id="6" name="Object 2"/>
          <p:cNvGraphicFramePr>
            <a:graphicFrameLocks noGrp="1" noChangeAspect="1"/>
          </p:cNvGraphicFramePr>
          <p:nvPr>
            <p:ph sz="half" idx="2"/>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9745589"/>
              </p:ext>
            </p:extLst>
          </p:nvPr>
        </p:nvGraphicFramePr>
        <p:xfrm>
          <a:off x="2413000" y="1346200"/>
          <a:ext cx="4556125" cy="4841875"/>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0"/>
          </p:nvPr>
        </p:nvSpPr>
        <p:spPr/>
        <p:txBody>
          <a:bodyPr/>
          <a:lstStyle/>
          <a:p>
            <a:fld id="{34A76D78-5169-4014-AB43-15534FBC8DAE}" type="slidenum">
              <a:rPr lang="en-US" smtClean="0"/>
              <a:pPr/>
              <a:t>33</a:t>
            </a:fld>
            <a:endParaRPr lang="en-US" b="1" dirty="0">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4"/>
          <p:cNvSpPr>
            <a:spLocks noGrp="1"/>
          </p:cNvSpPr>
          <p:nvPr>
            <p:ph type="dt" sz="half" idx="11"/>
          </p:nvPr>
        </p:nvSpPr>
        <p:spPr/>
        <p:txBody>
          <a:bodyPr/>
          <a:lstStyle/>
          <a:p>
            <a:r>
              <a:rPr lang="en-US" dirty="0" smtClean="0"/>
              <a:t>May 2012</a:t>
            </a:r>
            <a:endParaRPr lang="en-US" dirty="0"/>
          </a:p>
        </p:txBody>
      </p:sp>
      <p:sp>
        <p:nvSpPr>
          <p:cNvPr id="212994" name="Rectangle 2"/>
          <p:cNvSpPr>
            <a:spLocks noGrp="1" noChangeArrowheads="1"/>
          </p:cNvSpPr>
          <p:nvPr>
            <p:ph type="title"/>
          </p:nvPr>
        </p:nvSpPr>
        <p:spPr/>
        <p:txBody>
          <a:bodyPr/>
          <a:lstStyle/>
          <a:p>
            <a:pPr algn="l"/>
            <a:r>
              <a:rPr lang="en-US" sz="3200" b="1" dirty="0"/>
              <a:t>Age</a:t>
            </a:r>
          </a:p>
        </p:txBody>
      </p:sp>
      <p:graphicFrame>
        <p:nvGraphicFramePr>
          <p:cNvPr id="8" name="Object 2"/>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00981307"/>
              </p:ext>
            </p:extLst>
          </p:nvPr>
        </p:nvGraphicFramePr>
        <p:xfrm>
          <a:off x="1651000" y="1803400"/>
          <a:ext cx="6299200" cy="4060825"/>
        </p:xfrm>
        <a:graphic>
          <a:graphicData uri="http://schemas.openxmlformats.org/drawingml/2006/chart">
            <c:chart xmlns:c="http://schemas.openxmlformats.org/drawingml/2006/chart" xmlns:r="http://schemas.openxmlformats.org/officeDocument/2006/relationships" r:id="rId3"/>
          </a:graphicData>
        </a:graphic>
      </p:graphicFrame>
      <p:sp>
        <p:nvSpPr>
          <p:cNvPr id="212996" name="Text Box 4"/>
          <p:cNvSpPr txBox="1">
            <a:spLocks noChangeArrowheads="1"/>
          </p:cNvSpPr>
          <p:nvPr/>
        </p:nvSpPr>
        <p:spPr bwMode="auto">
          <a:xfrm rot="16200000">
            <a:off x="1108869" y="3493294"/>
            <a:ext cx="708025" cy="27463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Percent</a:t>
            </a:r>
          </a:p>
        </p:txBody>
      </p:sp>
      <p:sp>
        <p:nvSpPr>
          <p:cNvPr id="212997" name="Text Box 5"/>
          <p:cNvSpPr txBox="1">
            <a:spLocks noChangeArrowheads="1"/>
          </p:cNvSpPr>
          <p:nvPr/>
        </p:nvSpPr>
        <p:spPr bwMode="auto">
          <a:xfrm>
            <a:off x="1371600" y="1371600"/>
            <a:ext cx="5257800" cy="33655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r>
              <a:rPr lang="en-US" sz="1600" b="1" i="1" dirty="0"/>
              <a:t>In which of the following age categories do you belong?</a:t>
            </a:r>
          </a:p>
        </p:txBody>
      </p:sp>
      <p:sp>
        <p:nvSpPr>
          <p:cNvPr id="2" name="Slide Number Placeholder 1"/>
          <p:cNvSpPr>
            <a:spLocks noGrp="1"/>
          </p:cNvSpPr>
          <p:nvPr>
            <p:ph type="sldNum" sz="quarter" idx="10"/>
          </p:nvPr>
        </p:nvSpPr>
        <p:spPr/>
        <p:txBody>
          <a:bodyPr/>
          <a:lstStyle/>
          <a:p>
            <a:fld id="{6A0668AF-5ABC-4C22-B03F-1BB5A793AB7A}" type="slidenum">
              <a:rPr lang="en-US" smtClean="0"/>
              <a:pPr/>
              <a:t>34</a:t>
            </a:fld>
            <a:endParaRPr lang="en-US" b="1" dirty="0">
              <a:latin typeface="+mn-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4"/>
          <p:cNvSpPr>
            <a:spLocks noGrp="1"/>
          </p:cNvSpPr>
          <p:nvPr>
            <p:ph type="dt" sz="half" idx="11"/>
          </p:nvPr>
        </p:nvSpPr>
        <p:spPr/>
        <p:txBody>
          <a:bodyPr/>
          <a:lstStyle/>
          <a:p>
            <a:r>
              <a:rPr lang="en-US" dirty="0" smtClean="0"/>
              <a:t>May 2012</a:t>
            </a:r>
            <a:endParaRPr lang="en-US" dirty="0"/>
          </a:p>
        </p:txBody>
      </p:sp>
      <p:sp>
        <p:nvSpPr>
          <p:cNvPr id="488450" name="Rectangle 2"/>
          <p:cNvSpPr>
            <a:spLocks noGrp="1" noChangeArrowheads="1"/>
          </p:cNvSpPr>
          <p:nvPr>
            <p:ph type="title"/>
          </p:nvPr>
        </p:nvSpPr>
        <p:spPr/>
        <p:txBody>
          <a:bodyPr/>
          <a:lstStyle/>
          <a:p>
            <a:pPr algn="l"/>
            <a:r>
              <a:rPr lang="en-US" sz="3200" b="1" dirty="0"/>
              <a:t>Education</a:t>
            </a:r>
          </a:p>
        </p:txBody>
      </p:sp>
      <p:graphicFrame>
        <p:nvGraphicFramePr>
          <p:cNvPr id="8" name="Object 2"/>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29311236"/>
              </p:ext>
            </p:extLst>
          </p:nvPr>
        </p:nvGraphicFramePr>
        <p:xfrm>
          <a:off x="1422400" y="1803400"/>
          <a:ext cx="6527800" cy="4210050"/>
        </p:xfrm>
        <a:graphic>
          <a:graphicData uri="http://schemas.openxmlformats.org/drawingml/2006/chart">
            <c:chart xmlns:c="http://schemas.openxmlformats.org/drawingml/2006/chart" xmlns:r="http://schemas.openxmlformats.org/officeDocument/2006/relationships" r:id="rId3"/>
          </a:graphicData>
        </a:graphic>
      </p:graphicFrame>
      <p:sp>
        <p:nvSpPr>
          <p:cNvPr id="488452" name="Text Box 4"/>
          <p:cNvSpPr txBox="1">
            <a:spLocks noChangeArrowheads="1"/>
          </p:cNvSpPr>
          <p:nvPr/>
        </p:nvSpPr>
        <p:spPr bwMode="auto">
          <a:xfrm rot="16200000">
            <a:off x="1002506" y="3493294"/>
            <a:ext cx="708025" cy="274637"/>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lgn="ctr">
              <a:spcBef>
                <a:spcPct val="50000"/>
              </a:spcBef>
            </a:pPr>
            <a:r>
              <a:rPr lang="en-US" sz="1200" dirty="0"/>
              <a:t>Percent</a:t>
            </a:r>
          </a:p>
        </p:txBody>
      </p:sp>
      <p:sp>
        <p:nvSpPr>
          <p:cNvPr id="488453" name="Text Box 5"/>
          <p:cNvSpPr txBox="1">
            <a:spLocks noChangeArrowheads="1"/>
          </p:cNvSpPr>
          <p:nvPr/>
        </p:nvSpPr>
        <p:spPr bwMode="auto">
          <a:xfrm>
            <a:off x="1371600" y="1371600"/>
            <a:ext cx="5257800" cy="33655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r>
              <a:rPr lang="en-US" sz="1600" b="1" i="1" dirty="0"/>
              <a:t>What is the last grade of school you completed?</a:t>
            </a:r>
          </a:p>
        </p:txBody>
      </p:sp>
      <p:sp>
        <p:nvSpPr>
          <p:cNvPr id="2" name="Slide Number Placeholder 1"/>
          <p:cNvSpPr>
            <a:spLocks noGrp="1"/>
          </p:cNvSpPr>
          <p:nvPr>
            <p:ph type="sldNum" sz="quarter" idx="10"/>
          </p:nvPr>
        </p:nvSpPr>
        <p:spPr/>
        <p:txBody>
          <a:bodyPr/>
          <a:lstStyle/>
          <a:p>
            <a:fld id="{6A0668AF-5ABC-4C22-B03F-1BB5A793AB7A}" type="slidenum">
              <a:rPr lang="en-US" smtClean="0"/>
              <a:pPr/>
              <a:t>35</a:t>
            </a:fld>
            <a:endParaRPr lang="en-US" b="1" dirty="0">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650242" name="Rectangle 2"/>
          <p:cNvSpPr>
            <a:spLocks noGrp="1" noChangeArrowheads="1"/>
          </p:cNvSpPr>
          <p:nvPr>
            <p:ph type="title"/>
          </p:nvPr>
        </p:nvSpPr>
        <p:spPr/>
        <p:txBody>
          <a:bodyPr/>
          <a:lstStyle/>
          <a:p>
            <a:pPr algn="l"/>
            <a:r>
              <a:rPr lang="en-US" sz="3200" b="1" dirty="0" smtClean="0"/>
              <a:t>Years Lived in Cape Elizabeth</a:t>
            </a:r>
            <a:endParaRPr lang="en-US" sz="3200" b="1" dirty="0"/>
          </a:p>
        </p:txBody>
      </p:sp>
      <p:sp>
        <p:nvSpPr>
          <p:cNvPr id="650243" name="Text Box 3"/>
          <p:cNvSpPr txBox="1">
            <a:spLocks noChangeArrowheads="1"/>
          </p:cNvSpPr>
          <p:nvPr/>
        </p:nvSpPr>
        <p:spPr bwMode="auto">
          <a:xfrm>
            <a:off x="1371600" y="1371600"/>
            <a:ext cx="6781800" cy="33655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r>
              <a:rPr lang="en-US" sz="1600" b="1" i="1" dirty="0" smtClean="0"/>
              <a:t>How long have  you lived in Cape Elizabeth?</a:t>
            </a:r>
            <a:endParaRPr lang="en-US" sz="1600" b="1" i="1" dirty="0"/>
          </a:p>
        </p:txBody>
      </p:sp>
      <p:graphicFrame>
        <p:nvGraphicFramePr>
          <p:cNvPr id="7" name="Object 2"/>
          <p:cNvGraphicFramePr>
            <a:graphicFrameLocks noGrp="1" noChangeAspect="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91395179"/>
              </p:ext>
            </p:extLst>
          </p:nvPr>
        </p:nvGraphicFramePr>
        <p:xfrm>
          <a:off x="1428750" y="2108200"/>
          <a:ext cx="6513513" cy="36195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0"/>
          </p:nvPr>
        </p:nvSpPr>
        <p:spPr/>
        <p:txBody>
          <a:bodyPr/>
          <a:lstStyle/>
          <a:p>
            <a:fld id="{D0DDA3F2-DEAA-473B-8B98-8DEDFF9FFD7A}" type="slidenum">
              <a:rPr lang="en-US" smtClean="0"/>
              <a:pPr/>
              <a:t>36</a:t>
            </a:fld>
            <a:endParaRPr lang="en-US" b="1" dirty="0">
              <a:latin typeface="+mn-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US" dirty="0" smtClean="0"/>
              <a:t>May 2012</a:t>
            </a:r>
            <a:endParaRPr lang="en-US" dirty="0"/>
          </a:p>
        </p:txBody>
      </p:sp>
      <p:sp>
        <p:nvSpPr>
          <p:cNvPr id="484354" name="Rectangle 2"/>
          <p:cNvSpPr>
            <a:spLocks noGrp="1" noChangeArrowheads="1"/>
          </p:cNvSpPr>
          <p:nvPr>
            <p:ph type="title"/>
          </p:nvPr>
        </p:nvSpPr>
        <p:spPr>
          <a:xfrm>
            <a:off x="1219200" y="304800"/>
            <a:ext cx="7696200" cy="1143000"/>
          </a:xfrm>
        </p:spPr>
        <p:txBody>
          <a:bodyPr/>
          <a:lstStyle/>
          <a:p>
            <a:pPr algn="l"/>
            <a:r>
              <a:rPr lang="en-US" sz="3200" b="1" dirty="0"/>
              <a:t>Presence of Children in the Home </a:t>
            </a:r>
          </a:p>
        </p:txBody>
      </p:sp>
      <p:graphicFrame>
        <p:nvGraphicFramePr>
          <p:cNvPr id="7" name="Object 2"/>
          <p:cNvGraphicFramePr>
            <a:graphicFrameLocks noGrp="1" noChangeAspect="1"/>
          </p:cNvGraphicFramePr>
          <p:nvPr>
            <p:ph sz="half" idx="2"/>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52801788"/>
              </p:ext>
            </p:extLst>
          </p:nvPr>
        </p:nvGraphicFramePr>
        <p:xfrm>
          <a:off x="2565400" y="1727200"/>
          <a:ext cx="4556125" cy="4841875"/>
        </p:xfrm>
        <a:graphic>
          <a:graphicData uri="http://schemas.openxmlformats.org/drawingml/2006/chart">
            <c:chart xmlns:c="http://schemas.openxmlformats.org/drawingml/2006/chart" xmlns:r="http://schemas.openxmlformats.org/officeDocument/2006/relationships" r:id="rId3"/>
          </a:graphicData>
        </a:graphic>
      </p:graphicFrame>
      <p:sp>
        <p:nvSpPr>
          <p:cNvPr id="484356" name="Text Box 4"/>
          <p:cNvSpPr txBox="1">
            <a:spLocks noChangeArrowheads="1"/>
          </p:cNvSpPr>
          <p:nvPr/>
        </p:nvSpPr>
        <p:spPr bwMode="auto">
          <a:xfrm>
            <a:off x="1295400" y="1524000"/>
            <a:ext cx="7086600" cy="33655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r>
              <a:rPr lang="en-US" sz="1600" b="1" i="1" dirty="0"/>
              <a:t>How many children under the age of 18 do you have living at home?</a:t>
            </a:r>
          </a:p>
        </p:txBody>
      </p:sp>
      <p:sp>
        <p:nvSpPr>
          <p:cNvPr id="2" name="Slide Number Placeholder 1"/>
          <p:cNvSpPr>
            <a:spLocks noGrp="1"/>
          </p:cNvSpPr>
          <p:nvPr>
            <p:ph type="sldNum" sz="quarter" idx="10"/>
          </p:nvPr>
        </p:nvSpPr>
        <p:spPr/>
        <p:txBody>
          <a:bodyPr/>
          <a:lstStyle/>
          <a:p>
            <a:fld id="{34A76D78-5169-4014-AB43-15534FBC8DAE}" type="slidenum">
              <a:rPr lang="en-US" smtClean="0"/>
              <a:pPr/>
              <a:t>37</a:t>
            </a:fld>
            <a:endParaRPr lang="en-US" b="1" dirty="0">
              <a:latin typeface="+mn-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94594" name="Rectangle 2"/>
          <p:cNvSpPr>
            <a:spLocks noGrp="1" noChangeArrowheads="1"/>
          </p:cNvSpPr>
          <p:nvPr>
            <p:ph type="title"/>
          </p:nvPr>
        </p:nvSpPr>
        <p:spPr/>
        <p:txBody>
          <a:bodyPr/>
          <a:lstStyle/>
          <a:p>
            <a:pPr algn="l"/>
            <a:r>
              <a:rPr lang="en-US" sz="3200" b="1" dirty="0"/>
              <a:t>Household Income</a:t>
            </a:r>
          </a:p>
        </p:txBody>
      </p:sp>
      <p:sp>
        <p:nvSpPr>
          <p:cNvPr id="494597" name="Text Box 5"/>
          <p:cNvSpPr txBox="1">
            <a:spLocks noChangeArrowheads="1"/>
          </p:cNvSpPr>
          <p:nvPr/>
        </p:nvSpPr>
        <p:spPr bwMode="auto">
          <a:xfrm>
            <a:off x="1371600" y="1371600"/>
            <a:ext cx="6781800" cy="33655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r>
              <a:rPr lang="en-US" sz="1600" b="1" i="1" dirty="0"/>
              <a:t>And finally, what was your total household income before taxes last year?  </a:t>
            </a:r>
          </a:p>
        </p:txBody>
      </p:sp>
      <p:graphicFrame>
        <p:nvGraphicFramePr>
          <p:cNvPr id="7" name="Object 2"/>
          <p:cNvGraphicFramePr>
            <a:graphicFrameLocks noGrp="1" noChangeAspect="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72413588"/>
              </p:ext>
            </p:extLst>
          </p:nvPr>
        </p:nvGraphicFramePr>
        <p:xfrm>
          <a:off x="1428750" y="2108200"/>
          <a:ext cx="6513513" cy="36195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0"/>
          </p:nvPr>
        </p:nvSpPr>
        <p:spPr/>
        <p:txBody>
          <a:bodyPr/>
          <a:lstStyle/>
          <a:p>
            <a:fld id="{D0DDA3F2-DEAA-473B-8B98-8DEDFF9FFD7A}" type="slidenum">
              <a:rPr lang="en-US" smtClean="0"/>
              <a:pPr/>
              <a:t>38</a:t>
            </a:fld>
            <a:endParaRPr lang="en-US" b="1"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1"/>
          </p:nvPr>
        </p:nvSpPr>
        <p:spPr/>
        <p:txBody>
          <a:bodyPr/>
          <a:lstStyle/>
          <a:p>
            <a:r>
              <a:rPr lang="en-US" dirty="0" smtClean="0"/>
              <a:t>May 2012</a:t>
            </a:r>
            <a:endParaRPr lang="en-US" dirty="0"/>
          </a:p>
        </p:txBody>
      </p:sp>
      <p:sp>
        <p:nvSpPr>
          <p:cNvPr id="39938" name="Rectangle 2"/>
          <p:cNvSpPr>
            <a:spLocks noGrp="1" noChangeArrowheads="1"/>
          </p:cNvSpPr>
          <p:nvPr>
            <p:ph type="title"/>
          </p:nvPr>
        </p:nvSpPr>
        <p:spPr/>
        <p:txBody>
          <a:bodyPr/>
          <a:lstStyle/>
          <a:p>
            <a:pPr algn="l"/>
            <a:r>
              <a:rPr lang="en-US" sz="3200" b="1" dirty="0"/>
              <a:t>Informational Objectives</a:t>
            </a:r>
          </a:p>
        </p:txBody>
      </p:sp>
      <p:sp>
        <p:nvSpPr>
          <p:cNvPr id="39939" name="Rectangle 3"/>
          <p:cNvSpPr>
            <a:spLocks noGrp="1" noChangeArrowheads="1"/>
          </p:cNvSpPr>
          <p:nvPr>
            <p:ph type="body" idx="1"/>
          </p:nvPr>
        </p:nvSpPr>
        <p:spPr>
          <a:xfrm>
            <a:off x="1143000" y="1447800"/>
            <a:ext cx="7848600" cy="4038600"/>
          </a:xfrm>
        </p:spPr>
        <p:txBody>
          <a:bodyPr/>
          <a:lstStyle/>
          <a:p>
            <a:r>
              <a:rPr lang="en-US" sz="1800" dirty="0" smtClean="0"/>
              <a:t>The overall objective of the research is to </a:t>
            </a:r>
            <a:r>
              <a:rPr lang="en-US" sz="1800" dirty="0"/>
              <a:t>assess and evaluate current attitudes towards zoning land use, development and preservation as well as documenting preference for funding </a:t>
            </a:r>
            <a:r>
              <a:rPr lang="en-US" sz="1800" dirty="0" smtClean="0"/>
              <a:t>mechanisms, and provide </a:t>
            </a:r>
            <a:r>
              <a:rPr lang="en-US" sz="1800" dirty="0"/>
              <a:t>insight into the demands and preferences of various subgroups of the resident population. </a:t>
            </a:r>
            <a:endParaRPr lang="en-US" sz="1800" dirty="0" smtClean="0"/>
          </a:p>
          <a:p>
            <a:r>
              <a:rPr lang="en-US" sz="1800" dirty="0" smtClean="0"/>
              <a:t>Specific objectives include the </a:t>
            </a:r>
            <a:r>
              <a:rPr lang="en-US" sz="1800" dirty="0"/>
              <a:t>following: </a:t>
            </a:r>
          </a:p>
          <a:p>
            <a:pPr lvl="1"/>
            <a:r>
              <a:rPr lang="en-US" sz="1600" dirty="0"/>
              <a:t>Gauge perspectives on growth and assess concerns and sensitivities related to the historical and projected growth of the Town;</a:t>
            </a:r>
          </a:p>
          <a:p>
            <a:pPr lvl="1"/>
            <a:r>
              <a:rPr lang="en-US" sz="1600" dirty="0"/>
              <a:t>Analyze the </a:t>
            </a:r>
            <a:r>
              <a:rPr lang="en-US" sz="1600" dirty="0" smtClean="0"/>
              <a:t>willingness and tolerance of </a:t>
            </a:r>
            <a:r>
              <a:rPr lang="en-US" sz="1600" dirty="0"/>
              <a:t>citizens to fund open space preservation through various sources of funding; </a:t>
            </a:r>
          </a:p>
          <a:p>
            <a:pPr lvl="1"/>
            <a:r>
              <a:rPr lang="en-US" sz="1600" dirty="0"/>
              <a:t>Develop a sense of the priorities and underlying values for open space, particularly in light of prevailing economic and cost-level </a:t>
            </a:r>
            <a:r>
              <a:rPr lang="en-US" sz="1600" dirty="0" smtClean="0"/>
              <a:t>considerations; and</a:t>
            </a:r>
            <a:endParaRPr lang="en-US" sz="1600" dirty="0"/>
          </a:p>
          <a:p>
            <a:pPr lvl="1"/>
            <a:r>
              <a:rPr lang="en-US" sz="1600" dirty="0" smtClean="0"/>
              <a:t>Provide </a:t>
            </a:r>
            <a:r>
              <a:rPr lang="en-US" sz="1600" dirty="0"/>
              <a:t>actionable insights and recommendations that will assist and inform the Town in effective and responsive planning.</a:t>
            </a:r>
          </a:p>
          <a:p>
            <a:pPr marL="566738" lvl="1" indent="-220663">
              <a:lnSpc>
                <a:spcPct val="85000"/>
              </a:lnSpc>
              <a:spcBef>
                <a:spcPct val="50000"/>
              </a:spcBef>
            </a:pPr>
            <a:endParaRPr lang="en-US" sz="1600" dirty="0"/>
          </a:p>
        </p:txBody>
      </p:sp>
      <p:sp>
        <p:nvSpPr>
          <p:cNvPr id="2" name="Slide Number Placeholder 1"/>
          <p:cNvSpPr>
            <a:spLocks noGrp="1"/>
          </p:cNvSpPr>
          <p:nvPr>
            <p:ph type="sldNum" sz="quarter" idx="10"/>
          </p:nvPr>
        </p:nvSpPr>
        <p:spPr/>
        <p:txBody>
          <a:bodyPr/>
          <a:lstStyle/>
          <a:p>
            <a:fld id="{D0DDA3F2-DEAA-473B-8B98-8DEDFF9FFD7A}" type="slidenum">
              <a:rPr lang="en-US" smtClean="0"/>
              <a:pPr/>
              <a:t>4</a:t>
            </a:fld>
            <a:endParaRPr lang="en-US" b="1"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 name="Date Placeholder 4"/>
          <p:cNvSpPr>
            <a:spLocks noGrp="1"/>
          </p:cNvSpPr>
          <p:nvPr>
            <p:ph type="dt" sz="half" idx="11"/>
          </p:nvPr>
        </p:nvSpPr>
        <p:spPr/>
        <p:txBody>
          <a:bodyPr/>
          <a:lstStyle/>
          <a:p>
            <a:r>
              <a:rPr lang="en-US" dirty="0" smtClean="0"/>
              <a:t>May 2012</a:t>
            </a:r>
            <a:endParaRPr lang="en-US" dirty="0"/>
          </a:p>
        </p:txBody>
      </p:sp>
      <p:sp>
        <p:nvSpPr>
          <p:cNvPr id="296962" name="Rectangle 2"/>
          <p:cNvSpPr>
            <a:spLocks noGrp="1" noChangeArrowheads="1"/>
          </p:cNvSpPr>
          <p:nvPr>
            <p:ph type="title"/>
          </p:nvPr>
        </p:nvSpPr>
        <p:spPr/>
        <p:txBody>
          <a:bodyPr/>
          <a:lstStyle/>
          <a:p>
            <a:pPr algn="l"/>
            <a:r>
              <a:rPr lang="en-US" sz="3200" b="1" dirty="0"/>
              <a:t>Methodological Overview</a:t>
            </a:r>
          </a:p>
        </p:txBody>
      </p:sp>
      <p:graphicFrame>
        <p:nvGraphicFramePr>
          <p:cNvPr id="296991" name="Group 31"/>
          <p:cNvGraphicFramePr>
            <a:graphicFrameLocks noGrp="1"/>
          </p:cNvGraphicFramePr>
          <p:nvPr>
            <p:ph type="tbl"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3411499"/>
              </p:ext>
            </p:extLst>
          </p:nvPr>
        </p:nvGraphicFramePr>
        <p:xfrm>
          <a:off x="1295400" y="1371600"/>
          <a:ext cx="7315200" cy="938212"/>
        </p:xfrm>
        <a:graphic>
          <a:graphicData uri="http://schemas.openxmlformats.org/drawingml/2006/table">
            <a:tbl>
              <a:tblPr/>
              <a:tblGrid>
                <a:gridCol w="1222375"/>
                <a:gridCol w="2852738"/>
                <a:gridCol w="725487"/>
                <a:gridCol w="685800"/>
                <a:gridCol w="838200"/>
                <a:gridCol w="990600"/>
              </a:tblGrid>
              <a:tr h="196850">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 charset="0"/>
                        </a:rPr>
                        <a:t>Number of respondents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 charset="0"/>
                        </a:rPr>
                        <a:t>Dates Research Conducted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 charset="0"/>
                        </a:rPr>
                        <a:t>Error Margin</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 charset="0"/>
                          <a:cs typeface="Times New Roman" pitchFamily="1" charset="0"/>
                        </a:rPr>
                        <a:t>Refusal Rate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 charset="0"/>
                          <a:cs typeface="Times New Roman" pitchFamily="1" charset="0"/>
                        </a:rPr>
                        <a:t>Length of Interview</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306388">
                <a:tc vMerge="1">
                  <a:txBody>
                    <a:bodyPr/>
                    <a:lstStyle/>
                    <a:p>
                      <a:endParaRPr lang="en-US"/>
                    </a:p>
                  </a:txBody>
                  <a:tcPr/>
                </a:tc>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 charset="0"/>
                        </a:rPr>
                        <a:t>90%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 charset="0"/>
                          <a:cs typeface="Times New Roman" pitchFamily="1" charset="0"/>
                        </a:rPr>
                        <a:t>95%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vMerge="1">
                  <a:txBody>
                    <a:bodyPr/>
                    <a:lstStyle/>
                    <a:p>
                      <a:endParaRPr lang="en-US"/>
                    </a:p>
                  </a:txBody>
                  <a:tcPr/>
                </a:tc>
                <a:tc vMerge="1">
                  <a:txBody>
                    <a:bodyPr/>
                    <a:lstStyle/>
                    <a:p>
                      <a:endParaRPr lang="en-US"/>
                    </a:p>
                  </a:txBody>
                  <a:tcPr/>
                </a:tc>
              </a:tr>
              <a:tr h="3270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400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May 3rd to  20th, 2012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+/- 4.1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+/- 4.9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 charset="0"/>
                        </a:rPr>
                        <a:t>15 minutes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6990" name="Rectangle 30"/>
          <p:cNvSpPr>
            <a:spLocks noChangeArrowheads="1"/>
          </p:cNvSpPr>
          <p:nvPr/>
        </p:nvSpPr>
        <p:spPr bwMode="auto">
          <a:xfrm>
            <a:off x="1371600" y="1447800"/>
            <a:ext cx="7010400" cy="37338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lstStyle/>
          <a:p>
            <a:pPr marL="342900" indent="-342900">
              <a:spcBef>
                <a:spcPct val="50000"/>
              </a:spcBef>
              <a:buFontTx/>
              <a:buChar char="•"/>
            </a:pPr>
            <a:endParaRPr lang="en-US" sz="2400" dirty="0"/>
          </a:p>
        </p:txBody>
      </p:sp>
      <p:sp>
        <p:nvSpPr>
          <p:cNvPr id="296992" name="Text Box 32"/>
          <p:cNvSpPr txBox="1">
            <a:spLocks noChangeArrowheads="1"/>
          </p:cNvSpPr>
          <p:nvPr/>
        </p:nvSpPr>
        <p:spPr bwMode="auto">
          <a:xfrm>
            <a:off x="1295400" y="2514600"/>
            <a:ext cx="7543800" cy="3619452"/>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lvl1pPr marL="231775" indent="-231775">
              <a:defRPr sz="2400">
                <a:solidFill>
                  <a:schemeClr val="tx1"/>
                </a:solidFill>
                <a:latin typeface="Times New Roman" pitchFamily="1" charset="0"/>
              </a:defRPr>
            </a:lvl1pPr>
            <a:lvl2pPr marL="576263">
              <a:defRPr sz="2400">
                <a:solidFill>
                  <a:schemeClr val="tx1"/>
                </a:solidFill>
                <a:latin typeface="Times New Roman" pitchFamily="1" charset="0"/>
              </a:defRPr>
            </a:lvl2pPr>
            <a:lvl3pPr>
              <a:defRPr sz="2400">
                <a:solidFill>
                  <a:schemeClr val="tx1"/>
                </a:solidFill>
                <a:latin typeface="Times New Roman" pitchFamily="1" charset="0"/>
              </a:defRPr>
            </a:lvl3pPr>
            <a:lvl4pPr>
              <a:defRPr sz="2400">
                <a:solidFill>
                  <a:schemeClr val="tx1"/>
                </a:solidFill>
                <a:latin typeface="Times New Roman" pitchFamily="1" charset="0"/>
              </a:defRPr>
            </a:lvl4pPr>
            <a:lvl5pPr>
              <a:defRPr sz="2400">
                <a:solidFill>
                  <a:schemeClr val="tx1"/>
                </a:solidFill>
                <a:latin typeface="Times New Roman" pitchFamily="1" charset="0"/>
              </a:defRPr>
            </a:lvl5pPr>
            <a:lvl6pPr eaLnBrk="0" fontAlgn="base" hangingPunct="0">
              <a:spcBef>
                <a:spcPct val="0"/>
              </a:spcBef>
              <a:spcAft>
                <a:spcPct val="0"/>
              </a:spcAft>
              <a:defRPr sz="2400">
                <a:solidFill>
                  <a:schemeClr val="tx1"/>
                </a:solidFill>
                <a:latin typeface="Times New Roman" pitchFamily="1" charset="0"/>
              </a:defRPr>
            </a:lvl6pPr>
            <a:lvl7pPr eaLnBrk="0" fontAlgn="base" hangingPunct="0">
              <a:spcBef>
                <a:spcPct val="0"/>
              </a:spcBef>
              <a:spcAft>
                <a:spcPct val="0"/>
              </a:spcAft>
              <a:defRPr sz="2400">
                <a:solidFill>
                  <a:schemeClr val="tx1"/>
                </a:solidFill>
                <a:latin typeface="Times New Roman" pitchFamily="1" charset="0"/>
              </a:defRPr>
            </a:lvl7pPr>
            <a:lvl8pPr eaLnBrk="0" fontAlgn="base" hangingPunct="0">
              <a:spcBef>
                <a:spcPct val="0"/>
              </a:spcBef>
              <a:spcAft>
                <a:spcPct val="0"/>
              </a:spcAft>
              <a:defRPr sz="2400">
                <a:solidFill>
                  <a:schemeClr val="tx1"/>
                </a:solidFill>
                <a:latin typeface="Times New Roman" pitchFamily="1" charset="0"/>
              </a:defRPr>
            </a:lvl8pPr>
            <a:lvl9pPr eaLnBrk="0" fontAlgn="base" hangingPunct="0">
              <a:spcBef>
                <a:spcPct val="0"/>
              </a:spcBef>
              <a:spcAft>
                <a:spcPct val="0"/>
              </a:spcAft>
              <a:defRPr sz="2400">
                <a:solidFill>
                  <a:schemeClr val="tx1"/>
                </a:solidFill>
                <a:latin typeface="Times New Roman" pitchFamily="1" charset="0"/>
              </a:defRPr>
            </a:lvl9pPr>
          </a:lstStyle>
          <a:p>
            <a:pPr marL="463550" indent="-463550">
              <a:lnSpc>
                <a:spcPct val="85000"/>
              </a:lnSpc>
              <a:spcBef>
                <a:spcPts val="600"/>
              </a:spcBef>
              <a:buFontTx/>
              <a:buChar char="•"/>
            </a:pPr>
            <a:r>
              <a:rPr lang="en-US" sz="1600" dirty="0"/>
              <a:t>The survey instrument for the </a:t>
            </a:r>
            <a:r>
              <a:rPr lang="en-US" sz="1600" dirty="0" smtClean="0"/>
              <a:t>study was </a:t>
            </a:r>
            <a:r>
              <a:rPr lang="en-US" sz="1600" dirty="0"/>
              <a:t>developed by Critical Insights in collaboration with </a:t>
            </a:r>
            <a:r>
              <a:rPr lang="en-US" sz="1600" dirty="0" smtClean="0"/>
              <a:t>the  FOSP Committee of the Town of Cape Elizabeth.</a:t>
            </a:r>
            <a:endParaRPr lang="en-US" sz="1600" dirty="0"/>
          </a:p>
          <a:p>
            <a:pPr marL="463550" indent="-463550">
              <a:lnSpc>
                <a:spcPct val="90000"/>
              </a:lnSpc>
              <a:spcBef>
                <a:spcPts val="600"/>
              </a:spcBef>
              <a:buFont typeface="Arial" pitchFamily="34" charset="0"/>
              <a:buChar char="•"/>
            </a:pPr>
            <a:r>
              <a:rPr lang="en-US" sz="1600" dirty="0"/>
              <a:t>Interviews were conducted by telephone with </a:t>
            </a:r>
            <a:r>
              <a:rPr lang="en-US" sz="1600" dirty="0" smtClean="0"/>
              <a:t>adults in </a:t>
            </a:r>
            <a:r>
              <a:rPr lang="en-US" sz="1600" dirty="0"/>
              <a:t>the </a:t>
            </a:r>
            <a:r>
              <a:rPr lang="en-US" sz="1600" dirty="0" smtClean="0"/>
              <a:t>Town of Cape Elizabeth from </a:t>
            </a:r>
            <a:r>
              <a:rPr lang="en-US" sz="1600" dirty="0"/>
              <a:t>the Critical Insights Information Center using the company’s thirty-station computer assisted telephone interviewing (CATI) system.</a:t>
            </a:r>
          </a:p>
          <a:p>
            <a:pPr marL="463550" indent="-463550">
              <a:lnSpc>
                <a:spcPct val="90000"/>
              </a:lnSpc>
              <a:spcBef>
                <a:spcPts val="600"/>
              </a:spcBef>
              <a:buFont typeface="Arial" pitchFamily="34" charset="0"/>
              <a:buChar char="•"/>
            </a:pPr>
            <a:r>
              <a:rPr lang="en-US" sz="1600" dirty="0"/>
              <a:t>To assure accurate data capture and quality, a proportion of interviews was verified with callbacks within 24 hours of the actual interview.  </a:t>
            </a:r>
          </a:p>
          <a:p>
            <a:pPr marL="463550" indent="-463550">
              <a:lnSpc>
                <a:spcPct val="90000"/>
              </a:lnSpc>
              <a:spcBef>
                <a:spcPts val="600"/>
              </a:spcBef>
              <a:buFont typeface="Arial" pitchFamily="34" charset="0"/>
              <a:buChar char="•"/>
            </a:pPr>
            <a:r>
              <a:rPr lang="en-US" sz="1600" dirty="0" smtClean="0"/>
              <a:t>Initial </a:t>
            </a:r>
            <a:r>
              <a:rPr lang="en-US" sz="1600" dirty="0"/>
              <a:t>refusal rates were </a:t>
            </a:r>
            <a:r>
              <a:rPr lang="en-US" sz="1600" dirty="0" smtClean="0"/>
              <a:t>8% </a:t>
            </a:r>
            <a:r>
              <a:rPr lang="en-US" sz="1600" dirty="0"/>
              <a:t>overall, indicating a high level of engagement in the topic area and an indication that the sample was not tainted by non-response error.</a:t>
            </a:r>
          </a:p>
          <a:p>
            <a:pPr marL="463550" indent="-463550">
              <a:lnSpc>
                <a:spcPct val="90000"/>
              </a:lnSpc>
              <a:spcBef>
                <a:spcPts val="600"/>
              </a:spcBef>
              <a:buFont typeface="Arial" pitchFamily="34" charset="0"/>
              <a:buChar char="•"/>
            </a:pPr>
            <a:r>
              <a:rPr lang="en-US" sz="1600" dirty="0"/>
              <a:t>Data were statistically balanced according to relevant gender and age dimensions to be reflective of the demographic make-up of the </a:t>
            </a:r>
            <a:r>
              <a:rPr lang="en-US" sz="1600" dirty="0" smtClean="0"/>
              <a:t>Town of Cape Elizabeth; </a:t>
            </a:r>
            <a:r>
              <a:rPr lang="en-US" sz="1600" dirty="0"/>
              <a:t>a summary of the demographic profile of the sample appears at the end of this report.  </a:t>
            </a:r>
          </a:p>
          <a:p>
            <a:pPr marL="914400" lvl="1" indent="-457200">
              <a:lnSpc>
                <a:spcPct val="75000"/>
              </a:lnSpc>
              <a:spcBef>
                <a:spcPts val="600"/>
              </a:spcBef>
              <a:buFont typeface="Times New Roman" pitchFamily="18" charset="0"/>
              <a:buChar char="−"/>
            </a:pPr>
            <a:r>
              <a:rPr lang="en-US" sz="1600" dirty="0"/>
              <a:t>The results presented in this report are based on statistically weighted data.  </a:t>
            </a:r>
          </a:p>
          <a:p>
            <a:pPr>
              <a:spcBef>
                <a:spcPts val="600"/>
              </a:spcBef>
              <a:buFontTx/>
              <a:buChar char="•"/>
            </a:pPr>
            <a:endParaRPr lang="en-US" sz="1600" dirty="0"/>
          </a:p>
        </p:txBody>
      </p:sp>
      <p:sp>
        <p:nvSpPr>
          <p:cNvPr id="2" name="Slide Number Placeholder 1"/>
          <p:cNvSpPr>
            <a:spLocks noGrp="1"/>
          </p:cNvSpPr>
          <p:nvPr>
            <p:ph type="sldNum" sz="quarter" idx="10"/>
          </p:nvPr>
        </p:nvSpPr>
        <p:spPr/>
        <p:txBody>
          <a:bodyPr/>
          <a:lstStyle/>
          <a:p>
            <a:fld id="{6A0668AF-5ABC-4C22-B03F-1BB5A793AB7A}" type="slidenum">
              <a:rPr lang="en-US" smtClean="0"/>
              <a:pPr/>
              <a:t>5</a:t>
            </a:fld>
            <a:endParaRPr lang="en-US" b="1"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p:txBody>
          <a:bodyPr/>
          <a:lstStyle/>
          <a:p>
            <a:pPr algn="l"/>
            <a:r>
              <a:rPr lang="en-US" sz="3200" b="1" dirty="0"/>
              <a:t>Respondent Qualifications</a:t>
            </a:r>
          </a:p>
        </p:txBody>
      </p:sp>
      <p:sp>
        <p:nvSpPr>
          <p:cNvPr id="40963" name="Rectangle 3"/>
          <p:cNvSpPr>
            <a:spLocks noGrp="1" noChangeArrowheads="1"/>
          </p:cNvSpPr>
          <p:nvPr>
            <p:ph type="body" idx="1"/>
          </p:nvPr>
        </p:nvSpPr>
        <p:spPr>
          <a:xfrm>
            <a:off x="1371600" y="3048000"/>
            <a:ext cx="6781800" cy="2819400"/>
          </a:xfrm>
        </p:spPr>
        <p:txBody>
          <a:bodyPr/>
          <a:lstStyle/>
          <a:p>
            <a:pPr marL="609600" indent="-609600">
              <a:lnSpc>
                <a:spcPct val="90000"/>
              </a:lnSpc>
              <a:buFontTx/>
              <a:buNone/>
            </a:pPr>
            <a:endParaRPr lang="en-US" sz="1400" dirty="0"/>
          </a:p>
          <a:p>
            <a:pPr marL="609600" indent="-609600">
              <a:lnSpc>
                <a:spcPct val="90000"/>
              </a:lnSpc>
              <a:buFontTx/>
              <a:buNone/>
            </a:pPr>
            <a:r>
              <a:rPr lang="en-US" sz="1600" dirty="0"/>
              <a:t>1.	Be </a:t>
            </a:r>
            <a:r>
              <a:rPr lang="en-US" sz="1600" dirty="0" smtClean="0"/>
              <a:t>at least 18 </a:t>
            </a:r>
            <a:r>
              <a:rPr lang="en-US" sz="1600" dirty="0"/>
              <a:t>years old;</a:t>
            </a:r>
            <a:br>
              <a:rPr lang="en-US" sz="1600" dirty="0"/>
            </a:br>
            <a:endParaRPr lang="en-US" sz="1600" dirty="0"/>
          </a:p>
          <a:p>
            <a:pPr marL="609600" indent="-609600">
              <a:lnSpc>
                <a:spcPct val="90000"/>
              </a:lnSpc>
              <a:buFontTx/>
              <a:buNone/>
            </a:pPr>
            <a:r>
              <a:rPr lang="en-US" sz="1600" dirty="0"/>
              <a:t>2.	Reside in </a:t>
            </a:r>
            <a:r>
              <a:rPr lang="en-US" sz="1600" dirty="0" smtClean="0"/>
              <a:t>the Town of Cape Elizabeth; </a:t>
            </a:r>
            <a:r>
              <a:rPr lang="en-US" sz="1600" dirty="0"/>
              <a:t>and</a:t>
            </a:r>
          </a:p>
          <a:p>
            <a:pPr marL="609600" indent="-609600">
              <a:lnSpc>
                <a:spcPct val="90000"/>
              </a:lnSpc>
              <a:buFontTx/>
              <a:buNone/>
            </a:pPr>
            <a:endParaRPr lang="en-US" sz="1600" dirty="0"/>
          </a:p>
          <a:p>
            <a:pPr marL="609600" indent="-609600">
              <a:lnSpc>
                <a:spcPct val="90000"/>
              </a:lnSpc>
              <a:buFontTx/>
              <a:buNone/>
            </a:pPr>
            <a:r>
              <a:rPr lang="en-US" sz="1600" dirty="0"/>
              <a:t>3.	Not be </a:t>
            </a:r>
            <a:r>
              <a:rPr lang="en-US" sz="1600" dirty="0" smtClean="0"/>
              <a:t>employed or have </a:t>
            </a:r>
            <a:r>
              <a:rPr lang="en-US" sz="1600" dirty="0"/>
              <a:t>any affiliation with </a:t>
            </a:r>
            <a:r>
              <a:rPr lang="en-US" sz="1600" dirty="0" smtClean="0"/>
              <a:t>the Town </a:t>
            </a:r>
            <a:r>
              <a:rPr lang="en-US" sz="1600" dirty="0"/>
              <a:t>Council, Future Open Space Committee or School Board of Cape Elizabeth, a market research firm, </a:t>
            </a:r>
            <a:r>
              <a:rPr lang="en-US" sz="1600" dirty="0" smtClean="0"/>
              <a:t>the media or </a:t>
            </a:r>
            <a:r>
              <a:rPr lang="en-US" sz="1600" dirty="0"/>
              <a:t>an advertising agency.</a:t>
            </a:r>
          </a:p>
        </p:txBody>
      </p:sp>
      <p:sp>
        <p:nvSpPr>
          <p:cNvPr id="40964" name="Text Box 4"/>
          <p:cNvSpPr txBox="1">
            <a:spLocks noChangeArrowheads="1"/>
          </p:cNvSpPr>
          <p:nvPr/>
        </p:nvSpPr>
        <p:spPr bwMode="auto">
          <a:xfrm>
            <a:off x="1295400" y="1371600"/>
            <a:ext cx="7162800" cy="1740476"/>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lnSpc>
                <a:spcPct val="85000"/>
              </a:lnSpc>
              <a:spcBef>
                <a:spcPct val="50000"/>
              </a:spcBef>
            </a:pPr>
            <a:r>
              <a:rPr lang="en-US" sz="1800" dirty="0" smtClean="0"/>
              <a:t>Sample </a:t>
            </a:r>
            <a:r>
              <a:rPr lang="en-US" sz="1800" dirty="0"/>
              <a:t>selection was accomplished through randomly selecting respondents from lists provided by a computer-generated random digit dialing (RDD) method sourced from </a:t>
            </a:r>
            <a:r>
              <a:rPr lang="en-US" sz="1800" dirty="0" smtClean="0"/>
              <a:t>the Town of Cape Elizabeth zip code; In addition, 10% of the final sample reflected “cell phone-only” households.</a:t>
            </a:r>
            <a:r>
              <a:rPr lang="en-US" sz="1800" dirty="0"/>
              <a:t/>
            </a:r>
            <a:br>
              <a:rPr lang="en-US" sz="1800" dirty="0"/>
            </a:br>
            <a:r>
              <a:rPr lang="en-US" sz="1800" dirty="0"/>
              <a:t/>
            </a:r>
            <a:br>
              <a:rPr lang="en-US" sz="1800" dirty="0"/>
            </a:br>
            <a:r>
              <a:rPr lang="en-US" sz="1800" dirty="0"/>
              <a:t>In order to qualify for inclusion in the survey, a respondent must:</a:t>
            </a:r>
          </a:p>
        </p:txBody>
      </p:sp>
      <p:sp>
        <p:nvSpPr>
          <p:cNvPr id="2" name="Slide Number Placeholder 1"/>
          <p:cNvSpPr>
            <a:spLocks noGrp="1"/>
          </p:cNvSpPr>
          <p:nvPr>
            <p:ph type="sldNum" sz="quarter" idx="10"/>
          </p:nvPr>
        </p:nvSpPr>
        <p:spPr/>
        <p:txBody>
          <a:bodyPr/>
          <a:lstStyle/>
          <a:p>
            <a:fld id="{D0DDA3F2-DEAA-473B-8B98-8DEDFF9FFD7A}" type="slidenum">
              <a:rPr lang="en-US" smtClean="0"/>
              <a:pPr/>
              <a:t>6</a:t>
            </a:fld>
            <a:endParaRPr lang="en-US" b="1"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1890" name="Rectangle 2"/>
          <p:cNvSpPr>
            <a:spLocks noGrp="1" noChangeArrowheads="1"/>
          </p:cNvSpPr>
          <p:nvPr>
            <p:ph type="ctrTitle"/>
          </p:nvPr>
        </p:nvSpPr>
        <p:spPr>
          <a:xfrm>
            <a:off x="1066800" y="2286000"/>
            <a:ext cx="7772400" cy="1143000"/>
          </a:xfrm>
        </p:spPr>
        <p:txBody>
          <a:bodyPr/>
          <a:lstStyle/>
          <a:p>
            <a:r>
              <a:rPr lang="en-US" b="1" dirty="0" smtClean="0"/>
              <a:t>Report </a:t>
            </a:r>
            <a:r>
              <a:rPr lang="en-US" b="1" dirty="0"/>
              <a:t>of Findings</a:t>
            </a:r>
          </a:p>
        </p:txBody>
      </p:sp>
      <p:sp>
        <p:nvSpPr>
          <p:cNvPr id="421891" name="Text Box 3"/>
          <p:cNvSpPr txBox="1">
            <a:spLocks noChangeArrowheads="1"/>
          </p:cNvSpPr>
          <p:nvPr/>
        </p:nvSpPr>
        <p:spPr bwMode="auto">
          <a:xfrm>
            <a:off x="762000" y="5861050"/>
            <a:ext cx="8382000" cy="1004888"/>
          </a:xfrm>
          <a:prstGeom prst="rect">
            <a:avLst/>
          </a:prstGeom>
          <a:solidFill>
            <a:schemeClr val="bg1"/>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a:p>
            <a:pPr>
              <a:spcBef>
                <a:spcPct val="50000"/>
              </a:spcBef>
            </a:pP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7010" name="Text Box 2"/>
          <p:cNvSpPr txBox="1">
            <a:spLocks noChangeArrowheads="1"/>
          </p:cNvSpPr>
          <p:nvPr/>
        </p:nvSpPr>
        <p:spPr bwMode="auto">
          <a:xfrm>
            <a:off x="1485900" y="5257800"/>
            <a:ext cx="6172200" cy="274638"/>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lgn="ctr">
              <a:spcBef>
                <a:spcPct val="50000"/>
              </a:spcBef>
            </a:pPr>
            <a:endParaRPr lang="en-US" sz="1200" dirty="0"/>
          </a:p>
        </p:txBody>
      </p:sp>
      <p:sp>
        <p:nvSpPr>
          <p:cNvPr id="427011" name="Text Box 3"/>
          <p:cNvSpPr txBox="1">
            <a:spLocks noChangeArrowheads="1"/>
          </p:cNvSpPr>
          <p:nvPr/>
        </p:nvSpPr>
        <p:spPr bwMode="auto">
          <a:xfrm>
            <a:off x="762000" y="5943600"/>
            <a:ext cx="8382000" cy="1004888"/>
          </a:xfrm>
          <a:prstGeom prst="rect">
            <a:avLst/>
          </a:prstGeom>
          <a:solidFill>
            <a:schemeClr val="bg1"/>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pPr>
              <a:spcBef>
                <a:spcPct val="50000"/>
              </a:spcBef>
            </a:pPr>
            <a:endParaRPr lang="en-US" sz="2400" dirty="0"/>
          </a:p>
          <a:p>
            <a:pPr>
              <a:spcBef>
                <a:spcPct val="50000"/>
              </a:spcBef>
            </a:pPr>
            <a:endParaRPr lang="en-US" sz="2400" dirty="0"/>
          </a:p>
        </p:txBody>
      </p:sp>
      <p:sp>
        <p:nvSpPr>
          <p:cNvPr id="427012" name="Rectangle 4"/>
          <p:cNvSpPr>
            <a:spLocks noChangeArrowheads="1"/>
          </p:cNvSpPr>
          <p:nvPr/>
        </p:nvSpPr>
        <p:spPr bwMode="auto">
          <a:xfrm>
            <a:off x="3114675" y="2767013"/>
            <a:ext cx="9144000" cy="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a:spAutoFit/>
          </a:bodyPr>
          <a:lstStyle/>
          <a:p>
            <a:endParaRPr lang="en-US" dirty="0"/>
          </a:p>
        </p:txBody>
      </p:sp>
      <p:sp>
        <p:nvSpPr>
          <p:cNvPr id="427013" name="Rectangle 5"/>
          <p:cNvSpPr>
            <a:spLocks noGrp="1" noChangeArrowheads="1"/>
          </p:cNvSpPr>
          <p:nvPr>
            <p:ph type="ctrTitle"/>
          </p:nvPr>
        </p:nvSpPr>
        <p:spPr>
          <a:xfrm>
            <a:off x="762000" y="2514600"/>
            <a:ext cx="7772400" cy="1143000"/>
          </a:xfrm>
          <a:noFill/>
          <a:ln/>
        </p:spPr>
        <p:txBody>
          <a:bodyPr/>
          <a:lstStyle/>
          <a:p>
            <a:r>
              <a:rPr lang="en-US" b="1" i="1" dirty="0" smtClean="0">
                <a:cs typeface="Times New Roman" pitchFamily="1" charset="0"/>
              </a:rPr>
              <a:t>Satisfaction with </a:t>
            </a:r>
            <a:br>
              <a:rPr lang="en-US" b="1" i="1" dirty="0" smtClean="0">
                <a:cs typeface="Times New Roman" pitchFamily="1" charset="0"/>
              </a:rPr>
            </a:br>
            <a:r>
              <a:rPr lang="en-US" b="1" i="1" dirty="0" smtClean="0">
                <a:cs typeface="Times New Roman" pitchFamily="1" charset="0"/>
              </a:rPr>
              <a:t>Living in Cape Elizabeth</a:t>
            </a:r>
            <a:endParaRPr lang="en-US" b="1" i="1" dirty="0">
              <a:cs typeface="Times New Roman" pitchFamily="1"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4"/>
          <p:cNvSpPr>
            <a:spLocks noGrp="1"/>
          </p:cNvSpPr>
          <p:nvPr>
            <p:ph type="dt" sz="half" idx="11"/>
          </p:nvPr>
        </p:nvSpPr>
        <p:spPr/>
        <p:txBody>
          <a:bodyPr/>
          <a:lstStyle/>
          <a:p>
            <a:r>
              <a:rPr lang="en-US" dirty="0" smtClean="0"/>
              <a:t>May 2012</a:t>
            </a:r>
            <a:endParaRPr lang="en-US" dirty="0"/>
          </a:p>
        </p:txBody>
      </p:sp>
      <p:sp>
        <p:nvSpPr>
          <p:cNvPr id="40962" name="Rectangle 2"/>
          <p:cNvSpPr>
            <a:spLocks noGrp="1" noChangeArrowheads="1"/>
          </p:cNvSpPr>
          <p:nvPr>
            <p:ph type="title"/>
          </p:nvPr>
        </p:nvSpPr>
        <p:spPr/>
        <p:txBody>
          <a:bodyPr/>
          <a:lstStyle/>
          <a:p>
            <a:pPr algn="l"/>
            <a:r>
              <a:rPr lang="en-US" sz="3200" b="1" dirty="0" smtClean="0"/>
              <a:t>Satisfaction with Living in </a:t>
            </a:r>
            <a:br>
              <a:rPr lang="en-US" sz="3200" b="1" dirty="0" smtClean="0"/>
            </a:br>
            <a:r>
              <a:rPr lang="en-US" sz="3200" b="1" dirty="0" smtClean="0"/>
              <a:t>Cape Elizabeth</a:t>
            </a:r>
            <a:endParaRPr lang="en-US" sz="3200" b="1" dirty="0"/>
          </a:p>
        </p:txBody>
      </p:sp>
      <p:sp>
        <p:nvSpPr>
          <p:cNvPr id="8" name="Rectangle 3"/>
          <p:cNvSpPr txBox="1">
            <a:spLocks noChangeArrowheads="1"/>
          </p:cNvSpPr>
          <p:nvPr/>
        </p:nvSpPr>
        <p:spPr bwMode="auto">
          <a:xfrm>
            <a:off x="1143000" y="1676400"/>
            <a:ext cx="7620000" cy="3657600"/>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sz="2000" dirty="0"/>
              <a:t>When asked to rate their level of satisfaction with living in the Town of Cape Elizabeth, nearly 9-in-10 residents polled (87%) indicate that they are at least somewhat satisfied.</a:t>
            </a:r>
          </a:p>
          <a:p>
            <a:r>
              <a:rPr lang="en-US" sz="2000" dirty="0"/>
              <a:t>Indeed, a strong majority (6-in-10) are “very satisfied” with living in the Town. </a:t>
            </a:r>
            <a:endParaRPr lang="en-US" sz="2000" dirty="0" smtClean="0"/>
          </a:p>
          <a:p>
            <a:pPr lvl="1"/>
            <a:r>
              <a:rPr lang="en-US" sz="1600" dirty="0" smtClean="0"/>
              <a:t>Satisfaction </a:t>
            </a:r>
            <a:r>
              <a:rPr lang="en-US" sz="1600" dirty="0"/>
              <a:t>is highest among residents in the mid-range household income categories ($50,000-$100,000), with fully three-fourths “very satisfied.”</a:t>
            </a:r>
          </a:p>
          <a:p>
            <a:r>
              <a:rPr lang="en-US" sz="2000" dirty="0"/>
              <a:t>Satisfaction is most closely associated with the quality of life in Cape </a:t>
            </a:r>
            <a:r>
              <a:rPr lang="en-US" sz="2000" dirty="0" smtClean="0"/>
              <a:t>Elizabeth – that it’s </a:t>
            </a:r>
            <a:r>
              <a:rPr lang="en-US" sz="2000" dirty="0"/>
              <a:t>a good place to raise a family as well as the school system.</a:t>
            </a:r>
          </a:p>
        </p:txBody>
      </p:sp>
      <p:sp>
        <p:nvSpPr>
          <p:cNvPr id="2" name="Slide Number Placeholder 1"/>
          <p:cNvSpPr>
            <a:spLocks noGrp="1"/>
          </p:cNvSpPr>
          <p:nvPr>
            <p:ph type="sldNum" sz="quarter" idx="10"/>
          </p:nvPr>
        </p:nvSpPr>
        <p:spPr/>
        <p:txBody>
          <a:bodyPr/>
          <a:lstStyle/>
          <a:p>
            <a:fld id="{D0DDA3F2-DEAA-473B-8B98-8DEDFF9FFD7A}" type="slidenum">
              <a:rPr lang="en-US" smtClean="0"/>
              <a:pPr/>
              <a:t>9</a:t>
            </a:fld>
            <a:endParaRPr lang="en-US" b="1" dirty="0">
              <a:latin typeface="+mn-lt"/>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39319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itical Insights Presentation">
  <a:themeElements>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3200" b="0" i="0" u="none" strike="noStrike" cap="none" normalizeH="0" baseline="0" smtClean="0">
            <a:ln>
              <a:noFill/>
            </a:ln>
            <a:solidFill>
              <a:schemeClr val="tx1"/>
            </a:solidFill>
            <a:effectLst/>
            <a:latin typeface="Times New Roman"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 charset="0"/>
          </a:defRPr>
        </a:defPPr>
      </a:lstStyle>
    </a:lnDef>
  </a:objectDefaults>
  <a:extraClrSchemeLst>
    <a:extraClrScheme>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itical Insights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itical Insights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itical Insights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itical Insights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itical Insights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itical Insights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Critical Insights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ritical Insights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Y:\Workgroup Templates\Critical Insights Presentation.pot</Template>
  <TotalTime>13077</TotalTime>
  <Words>3104</Words>
  <Application>Microsoft Macintosh PowerPoint</Application>
  <PresentationFormat>On-screen Show (4:3)</PresentationFormat>
  <Paragraphs>276</Paragraphs>
  <Slides>38</Slides>
  <Notes>38</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Critical Insights Presentation</vt:lpstr>
      <vt:lpstr>Photo Editor Photo</vt:lpstr>
      <vt:lpstr>Resident Survey of Attitudes Toward Open Space  Summary Report of Findings</vt:lpstr>
      <vt:lpstr>Introduction &amp; Methodology</vt:lpstr>
      <vt:lpstr>Background</vt:lpstr>
      <vt:lpstr>Informational Objectives</vt:lpstr>
      <vt:lpstr>Methodological Overview</vt:lpstr>
      <vt:lpstr>Respondent Qualifications</vt:lpstr>
      <vt:lpstr>Report of Findings</vt:lpstr>
      <vt:lpstr>Satisfaction with  Living in Cape Elizabeth</vt:lpstr>
      <vt:lpstr>Satisfaction with Living in  Cape Elizabeth</vt:lpstr>
      <vt:lpstr>Satisfaction with Living in Cape Elizabeth</vt:lpstr>
      <vt:lpstr>Satisfaction with the Amount of  Open Space in Cape Elizabeth</vt:lpstr>
      <vt:lpstr>Satisfaction with the Amount of  Open Space in Cape Elizabeth</vt:lpstr>
      <vt:lpstr>Attitudes Toward Open Space in Cape Elizabeth</vt:lpstr>
      <vt:lpstr>Preserving the Rural Character of Cape Elizabeth</vt:lpstr>
      <vt:lpstr>Amount of Legally Protected Open Space in Cape Elizabeth</vt:lpstr>
      <vt:lpstr>Need for More Protected Open Space</vt:lpstr>
      <vt:lpstr>Need for More Protected Open Space</vt:lpstr>
      <vt:lpstr>Importance of Protecting  Different Types of Land</vt:lpstr>
      <vt:lpstr>Importance of Protecting  Different Types of Land</vt:lpstr>
      <vt:lpstr>Views Toward Open Space Planning and Town Priorities</vt:lpstr>
      <vt:lpstr>Importance of Plan for Open Space</vt:lpstr>
      <vt:lpstr>Importance of Plan for Open Space</vt:lpstr>
      <vt:lpstr>Potential Goals for Cape Elizabeth in the Next 5-10 Years</vt:lpstr>
      <vt:lpstr>Potential Goals for Cape Elizabeth in the Next 5-10 Years</vt:lpstr>
      <vt:lpstr>Solutions for  Preserving Open Space and Funding Town Projects</vt:lpstr>
      <vt:lpstr>Views Toward Ways of Preserving  Open Space</vt:lpstr>
      <vt:lpstr>Views Toward Ways of Preserving  Open Space</vt:lpstr>
      <vt:lpstr>Funding of Town Projects</vt:lpstr>
      <vt:lpstr>Funding of Town Projects</vt:lpstr>
      <vt:lpstr>Support for Increased Spending to Preserve Open Space</vt:lpstr>
      <vt:lpstr>Support for Increased Spending to Preserve Open Space</vt:lpstr>
      <vt:lpstr>Respondent Profile</vt:lpstr>
      <vt:lpstr>Gender </vt:lpstr>
      <vt:lpstr>Age</vt:lpstr>
      <vt:lpstr>Education</vt:lpstr>
      <vt:lpstr>Years Lived in Cape Elizabeth</vt:lpstr>
      <vt:lpstr>Presence of Children in the Home </vt:lpstr>
      <vt:lpstr>Household Income</vt:lpstr>
    </vt:vector>
  </TitlesOfParts>
  <Company>critical insights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Cape Elizabeth Tech Dept</cp:lastModifiedBy>
  <cp:revision>1023</cp:revision>
  <cp:lastPrinted>2008-03-12T17:39:59Z</cp:lastPrinted>
  <dcterms:created xsi:type="dcterms:W3CDTF">2012-10-18T18:03:33Z</dcterms:created>
  <dcterms:modified xsi:type="dcterms:W3CDTF">2012-10-18T18:04:20Z</dcterms:modified>
</cp:coreProperties>
</file>